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notesSlides/_rels/notesSlide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.xml"/>
</Relationships>
</file>

<file path=ppt/notesSlides/_rels/notesSlide10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0.xml"/>
</Relationships>
</file>

<file path=ppt/notesSlides/_rels/notesSlide1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1.xml"/>
</Relationships>
</file>

<file path=ppt/notesSlides/_rels/notesSlide1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2.xml"/>
</Relationships>
</file>

<file path=ppt/notesSlides/_rels/notesSlide13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3.xml"/>
</Relationships>
</file>

<file path=ppt/notesSlides/_rels/notesSlide14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4.xml"/>
</Relationships>
</file>

<file path=ppt/notesSlides/_rels/notesSlide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.xml"/>
</Relationships>
</file>

<file path=ppt/notesSlides/_rels/notesSlide3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3.xml"/>
</Relationships>
</file>

<file path=ppt/notesSlides/_rels/notesSlide4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4.xml"/>
</Relationships>
</file>

<file path=ppt/notesSlides/_rels/notesSlide5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5.xml"/>
</Relationships>
</file>

<file path=ppt/notesSlides/_rels/notesSlide6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6.xml"/>
</Relationships>
</file>

<file path=ppt/notesSlides/_rels/notesSlide7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7.xml"/>
</Relationships>
</file>

<file path=ppt/notesSlides/_rels/notesSlide8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8.xml"/>
</Relationships>
</file>

<file path=ppt/notesSlides/_rels/notesSlide9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9.xml"/>
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藏拙，是男人最顶级的城府。能力没攒到位、筹码还不够厚的时候，把锋芒收起来、把欲望压下去、把自己从别人的视线中心挪开——这不是懦弱，是为长远赢留出空间。今天我们就用十几页的篇幅，把"藏拙"这件事讲透。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《易经》乾卦讲：潜龙勿用。龙在深渊的时候，不是没有力量，而是时机未到。天还没亮就硬要腾空，只会撞上看不见的网。最贵的，不是一时的勇猛，而是知道什么时候藏、什么时候等、什么时候出手。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很多人把藏拙和消极避世搞混了。它们表面相似，本质相反。消极避世是怕输所以躲，越躲越废，沉默是借口，心里只剩委屈；藏拙是为赢所以忍，越藏越厚，沉默是蓄力，心里一直在布局。真正有城府的人，表面没动静，底下从不停止生长——补认知、练能力、筛关系、攒资源、摸规则。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曾国藩早年并不以聪明见长，甚至常被人认为迟钝。他靠的不是锋芒毕露，而是笨功夫、慢功夫、深功夫——读书一字一字读，每天写日记三十年不断，不争一时快，不贪一寸巧。拙到深处，是定力；定力够了，局势才会慢慢站到他这边。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具体来说，藏拙落到操作上就是四条原则。第一，藏住情绪，才不会被几句话激怒；第二，藏住野心，才不会被人提前设防；第三，藏住实力，才不会被人过早消耗；第四，藏住判断，才不会在局势未明时被迫站队。该低头时低头，是让刀锋避开骨头；该沉默时沉默，是让话留到更值钱的时候；该退后时退后，是给下一次出手留足空间。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男人最顶级的城府，不是八面玲珑，也不是满腹算计，而是能压住自己的表现欲、稳住自己的胜负心、延迟自己的满足感。沉得住，才不怕暂时被低估；藏得住，才不怕一时没掌声；等得起，才有资格在该出手的时刻，让结果替自己说话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为什么很多人输得早？不是输在没本事，而是输在太早亮牌。能力不够时出锋芒，叫冒进；筹码不够时争输赢，叫暴露。你越急着证明自己，就越像主动把刀递到别人手里。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凌晨的烧烤摊上，往往坐着两种人。一种刚升职就开口讲自己手里有什么资源、认识谁、能调动多少筹码，旁人嘴上恭维、心里盘算——谁能借、谁能压、谁能利用。另一种话不多，只问几句关键问题，听完就笑笑端杯。散场时，最安静的那个，反而把每个人的底牌看了七八分。世上的局，大多不是输在没本事，而是输在太早让别人知道你有什么本事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藏拙不等于装傻，不等于认怂，更不等于消极避世。它说的是三件具体的事：第一，把锋芒收起来，实力不足以自保时，锋芒就是递给别人的刀；第二，把欲望压下去，急着被认可，就是把自己交给别人评判；第三，把自己从别人的视线中心挪开，从舞台中央退一步，就不容易被人提前设局。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《增广贤文》早就讲过：木秀于林，风必摧之。意思是，长得最高的那棵树，先被风折断。实力还没强到能自保的时候，锋芒本身就是风险——你越显眼，就越容易被推到前面挡风。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年轻人最常犯的错，是把"被看见"误以为"被尊重"。刚有点成绩，就想让所有人知道；刚有点资源，就忍不住摆出来；刚看透一点人性，就急着戳破。以为自己很清醒，其实只是把自己站到了明处——明处的人没有遮挡，所有的试探、嫉妒、借力、拆台，都会先冲他来。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会藏拙的人，不在小场面里浪费锋芒。饭局上不抢话，会议里不乱表态，人群中不急着显摆关系。别人争面子，他看筹码；别人争输赢，他看代价；别人争一口气，他看后面的路。沉默不是空白，是在收集信息；退让不是无能，是不把弹药浪费在没价值的目标上。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韩信能忍胯下之辱，后世反复提起，不是为了歌颂屈辱本身，而是因为他没有把人生押在一场街头冲突里。小局赢了，可能只是出口气；大局赢了，才有翻身的资格。能忍住一时被低估的人，才有机会把力量攒到关键处。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藏拙的高明，在于它把"拙"变成了盾。一个人表现得太聪明，身边的人会防他；表现得太强势，别人会躲他；表现得太急切，资源方会压价；表现得太想赢，对手会故意拖他入局。适当慢一点、钝一点、淡一点，反而能减少无谓的消耗——这不是虚伪，是谋略。</a:t>
            </a:r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d56be5e1fbdca6a6.png"/>
  <Relationship Id="rId3" Type="http://schemas.openxmlformats.org/officeDocument/2006/relationships/notesSlide" Target="../notesSlides/notesSlide1.xml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e2eab2813ee78dd4.png"/>
  <Relationship Id="rId3" Type="http://schemas.openxmlformats.org/officeDocument/2006/relationships/notesSlide" Target="../notesSlides/notesSlide10.xml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a5d0dc5fb0cb4aa9.png"/>
  <Relationship Id="rId3" Type="http://schemas.openxmlformats.org/officeDocument/2006/relationships/notesSlide" Target="../notesSlides/notesSlide12.xml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380d7e04f9da9daf.png"/>
  <Relationship Id="rId3" Type="http://schemas.openxmlformats.org/officeDocument/2006/relationships/notesSlide" Target="../notesSlides/notesSlide14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6c5f48875c66cdf.png"/>
  <Relationship Id="rId3" Type="http://schemas.openxmlformats.org/officeDocument/2006/relationships/notesSlide" Target="../notesSlides/notesSlide2.xml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4a4d2dd36517abc0.png"/>
  <Relationship Id="rId3" Type="http://schemas.openxmlformats.org/officeDocument/2006/relationships/notesSlide" Target="../notesSlides/notesSlide8.xml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5F1E8">
                  <a:alpha val="55000"/>
                </a:srgbClr>
              </a:gs>
              <a:gs pos="55000">
                <a:srgbClr val="F5F1E8">
                  <a:alpha val="15000"/>
                </a:srgbClr>
              </a:gs>
              <a:gs pos="100000">
                <a:srgbClr val="F5F1E8">
                  <a:alpha val="0"/>
                </a:srgbClr>
              </a:gs>
            </a:gsLst>
            <a:lin ang="0" scaled="1"/>
          </a:gra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10622280" y="600075"/>
            <a:ext cx="82677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500" dirty="0">
                <a:solidFill>
                  <a:srgbClr val="5C5852"/>
                </a:solidFill>
                <a:latin typeface="Georgia"/>
                <a:ea typeface="KaiTi"/>
                <a:cs typeface="Georgia"/>
              </a:rPr>
              <a:t>谋 事 论</a:t>
            </a:r>
          </a:p>
        </p:txBody>
      </p:sp>
      <p:sp>
        <p:nvSpPr>
          <p:cNvPr id="5" name="Line 5"/>
          <p:cNvSpPr/>
          <p:nvPr/>
        </p:nvSpPr>
        <p:spPr>
          <a:xfrm>
            <a:off x="10477500" y="952500"/>
            <a:ext cx="1143000" cy="9525"/>
          </a:xfrm>
          <a:custGeom>
            <a:avLst/>
            <a:gdLst/>
            <a:ahLst/>
            <a:cxnLst/>
            <a:rect l="l" t="t" r="r" b="b"/>
            <a:pathLst>
              <a:path w="1143000" h="9525">
                <a:moveTo>
                  <a:pt x="0" y="0"/>
                </a:moveTo>
                <a:lnTo>
                  <a:pt x="1143000" y="0"/>
                </a:lnTo>
              </a:path>
            </a:pathLst>
          </a:custGeom>
          <a:noFill/>
          <a:ln w="9525">
            <a:solidFill>
              <a:srgbClr val="C8C0AE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1112520" y="2026920"/>
            <a:ext cx="2865120" cy="4876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dirty="0">
                <a:solidFill>
                  <a:srgbClr val="5C5852"/>
                </a:solidFill>
                <a:latin typeface="Georgia"/>
                <a:ea typeface="KaiTi"/>
                <a:cs typeface="Georgia"/>
              </a:rPr>
              <a:t>男人最顶级的城府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1550" y="1971675"/>
            <a:ext cx="5104495" cy="274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藏 拙</a:t>
            </a:r>
          </a:p>
        </p:txBody>
      </p:sp>
      <p:sp>
        <p:nvSpPr>
          <p:cNvPr id="8" name="Rectangle 8"/>
          <p:cNvSpPr/>
          <p:nvPr/>
        </p:nvSpPr>
        <p:spPr>
          <a:xfrm>
            <a:off x="1143000" y="3762375"/>
            <a:ext cx="742950" cy="742950"/>
          </a:xfrm>
          <a:prstGeom prst="rect">
            <a:avLst/>
          </a:prstGeom>
          <a:noFill/>
          <a:ln w="28575">
            <a:solidFill>
              <a:srgbClr val="A52A2A"/>
            </a:solidFill>
          </a:ln>
        </p:spPr>
      </p:sp>
      <p:sp>
        <p:nvSpPr>
          <p:cNvPr id="9" name="TextBox 9"/>
          <p:cNvSpPr txBox="1"/>
          <p:nvPr/>
        </p:nvSpPr>
        <p:spPr>
          <a:xfrm>
            <a:off x="1232940" y="3927158"/>
            <a:ext cx="563070" cy="640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3150" b="1" dirty="0">
                <a:solidFill>
                  <a:srgbClr val="A52A2A"/>
                </a:solidFill>
                <a:latin typeface="Georgia"/>
                <a:ea typeface="KaiTi"/>
                <a:cs typeface="Georgia"/>
              </a:rPr>
              <a:t>藏</a:t>
            </a:r>
          </a:p>
        </p:txBody>
      </p:sp>
      <p:sp>
        <p:nvSpPr>
          <p:cNvPr id="10" name="Line 10"/>
          <p:cNvSpPr/>
          <p:nvPr/>
        </p:nvSpPr>
        <p:spPr>
          <a:xfrm>
            <a:off x="2095500" y="4095750"/>
            <a:ext cx="952500" cy="9525"/>
          </a:xfrm>
          <a:custGeom>
            <a:avLst/>
            <a:gdLst/>
            <a:ahLst/>
            <a:cxnLst/>
            <a:rect l="l" t="t" r="r" b="b"/>
            <a:pathLst>
              <a:path w="952500" h="9525">
                <a:moveTo>
                  <a:pt x="0" y="0"/>
                </a:moveTo>
                <a:lnTo>
                  <a:pt x="952500" y="0"/>
                </a:lnTo>
              </a:path>
            </a:pathLst>
          </a:custGeom>
          <a:noFill/>
          <a:ln w="19050">
            <a:solidFill>
              <a:srgbClr val="A52A2A"/>
            </a:solidFill>
          </a:ln>
        </p:spPr>
      </p:sp>
      <p:sp>
        <p:nvSpPr>
          <p:cNvPr id="11" name="TextBox 11"/>
          <p:cNvSpPr txBox="1"/>
          <p:nvPr/>
        </p:nvSpPr>
        <p:spPr>
          <a:xfrm>
            <a:off x="3211830" y="3935730"/>
            <a:ext cx="3519107" cy="4267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00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沉得住 · 藏得住 · 等得起</a:t>
            </a:r>
          </a:p>
        </p:txBody>
      </p:sp>
      <p:sp>
        <p:nvSpPr>
          <p:cNvPr id="12" name="Line 12"/>
          <p:cNvSpPr/>
          <p:nvPr/>
        </p:nvSpPr>
        <p:spPr>
          <a:xfrm>
            <a:off x="1143000" y="6096000"/>
            <a:ext cx="952500" cy="9525"/>
          </a:xfrm>
          <a:custGeom>
            <a:avLst/>
            <a:gdLst/>
            <a:ahLst/>
            <a:cxnLst/>
            <a:rect l="l" t="t" r="r" b="b"/>
            <a:pathLst>
              <a:path w="952500" h="9525">
                <a:moveTo>
                  <a:pt x="0" y="0"/>
                </a:moveTo>
                <a:lnTo>
                  <a:pt x="952500" y="0"/>
                </a:lnTo>
              </a:path>
            </a:pathLst>
          </a:custGeom>
          <a:noFill/>
          <a:ln w="14288">
            <a:solidFill>
              <a:srgbClr val="1A1A1A"/>
            </a:solidFill>
          </a:ln>
        </p:spPr>
      </p:sp>
      <p:sp>
        <p:nvSpPr>
          <p:cNvPr id="13" name="TextBox 13"/>
          <p:cNvSpPr txBox="1"/>
          <p:nvPr/>
        </p:nvSpPr>
        <p:spPr>
          <a:xfrm>
            <a:off x="1125855" y="6283642"/>
            <a:ext cx="203554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谋事论 · 论尽成事逻辑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079289" y="6316028"/>
            <a:ext cx="364046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2026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5F1E8">
                  <a:alpha val="10000"/>
                </a:srgbClr>
              </a:gs>
              <a:gs pos="55000">
                <a:srgbClr val="F5F1E8">
                  <a:alpha val="25000"/>
                </a:srgbClr>
              </a:gs>
              <a:gs pos="100000">
                <a:srgbClr val="1A1A1A">
                  <a:alpha val="25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344406" y="806768"/>
            <a:ext cx="1503188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dirty="0">
                <a:solidFill>
                  <a:srgbClr val="5C5852"/>
                </a:solidFill>
                <a:latin typeface="Georgia"/>
                <a:ea typeface="KaiTi"/>
                <a:cs typeface="Georgia"/>
              </a:rPr>
              <a:t>— 易 经 · 乾 卦 —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42248" y="1628775"/>
            <a:ext cx="6707505" cy="2133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05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潜龙勿用</a:t>
            </a:r>
          </a:p>
        </p:txBody>
      </p:sp>
      <p:sp>
        <p:nvSpPr>
          <p:cNvPr id="6" name="Line 6"/>
          <p:cNvSpPr/>
          <p:nvPr/>
        </p:nvSpPr>
        <p:spPr>
          <a:xfrm>
            <a:off x="5524500" y="3333750"/>
            <a:ext cx="1143000" cy="9525"/>
          </a:xfrm>
          <a:custGeom>
            <a:avLst/>
            <a:gdLst/>
            <a:ahLst/>
            <a:cxnLst/>
            <a:rect l="l" t="t" r="r" b="b"/>
            <a:pathLst>
              <a:path w="1143000" h="9525">
                <a:moveTo>
                  <a:pt x="0" y="0"/>
                </a:moveTo>
                <a:lnTo>
                  <a:pt x="1143000" y="0"/>
                </a:lnTo>
              </a:path>
            </a:pathLst>
          </a:custGeom>
          <a:noFill/>
          <a:ln w="19050">
            <a:solidFill>
              <a:srgbClr val="A52A2A"/>
            </a:solidFill>
          </a:ln>
        </p:spPr>
      </p:sp>
      <p:grpSp>
        <p:nvGrpSpPr>
          <p:cNvPr id="9" name="Group 9"/>
          <p:cNvGrpSpPr/>
          <p:nvPr/>
        </p:nvGrpSpPr>
        <p:grpSpPr>
          <a:xfrm>
            <a:off x="5762625" y="3619500"/>
            <a:ext cx="666750" cy="752475"/>
            <a:chOff x="5762625" y="3619500"/>
            <a:chExt cx="666750" cy="752475"/>
          </a:xfrm>
        </p:grpSpPr>
        <p:sp>
          <p:nvSpPr>
            <p:cNvPr id="7" name="Rectangle 7"/>
            <p:cNvSpPr/>
            <p:nvPr/>
          </p:nvSpPr>
          <p:spPr>
            <a:xfrm>
              <a:off x="5762625" y="3619500"/>
              <a:ext cx="666750" cy="66675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854684" y="3823335"/>
              <a:ext cx="482632" cy="548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700" b="1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潜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111371" y="4884420"/>
            <a:ext cx="3969258" cy="4876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2400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龙在深渊 · 不是没有力量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13960" y="5360670"/>
            <a:ext cx="2164080" cy="4876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2400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而是时机未到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415790" y="6061710"/>
            <a:ext cx="33604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20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天还没亮，硬要腾空，只会撞上看不见的网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58165" y="6554152"/>
            <a:ext cx="663083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藏拙 · 八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476815" y="6554152"/>
            <a:ext cx="157020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10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1E8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3044523" y="438150"/>
            <a:ext cx="6102953" cy="609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30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藏 拙 · 不 等 于 · 消 极 避 世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564761" y="965835"/>
            <a:ext cx="3062478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20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表面相似 · 本质相反 · 四个维度看清楚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571500" y="1428750"/>
            <a:ext cx="5334000" cy="442912"/>
            <a:chOff x="571500" y="1428750"/>
            <a:chExt cx="5334000" cy="442912"/>
          </a:xfrm>
        </p:grpSpPr>
        <p:sp>
          <p:nvSpPr>
            <p:cNvPr id="5" name="Rectangle 5"/>
            <p:cNvSpPr/>
            <p:nvPr/>
          </p:nvSpPr>
          <p:spPr>
            <a:xfrm>
              <a:off x="571500" y="1428750"/>
              <a:ext cx="5334000" cy="419100"/>
            </a:xfrm>
            <a:prstGeom prst="rect">
              <a:avLst/>
            </a:prstGeom>
            <a:solidFill>
              <a:srgbClr val="8B8680"/>
            </a:solidFill>
            <a:ln>
              <a:noFill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2627138" y="1536382"/>
              <a:ext cx="1222724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消 极 避 世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286500" y="1428750"/>
            <a:ext cx="5334000" cy="442912"/>
            <a:chOff x="6286500" y="1428750"/>
            <a:chExt cx="5334000" cy="442912"/>
          </a:xfrm>
        </p:grpSpPr>
        <p:sp>
          <p:nvSpPr>
            <p:cNvPr id="8" name="Rectangle 8"/>
            <p:cNvSpPr/>
            <p:nvPr/>
          </p:nvSpPr>
          <p:spPr>
            <a:xfrm>
              <a:off x="6286500" y="1428750"/>
              <a:ext cx="5334000" cy="4191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8342138" y="1536382"/>
              <a:ext cx="1222724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藏 拙 蓄 力</a:t>
              </a:r>
            </a:p>
          </p:txBody>
        </p:sp>
      </p:grpSp>
      <p:sp>
        <p:nvSpPr>
          <p:cNvPr id="11" name="Ellipse 11"/>
          <p:cNvSpPr/>
          <p:nvPr/>
        </p:nvSpPr>
        <p:spPr>
          <a:xfrm>
            <a:off x="5791200" y="3505200"/>
            <a:ext cx="609600" cy="609600"/>
          </a:xfrm>
          <a:prstGeom prst="ellipse">
            <a:avLst/>
          </a:prstGeom>
          <a:solidFill>
            <a:srgbClr val="F5F1E8"/>
          </a:solidFill>
          <a:ln w="19050">
            <a:solidFill>
              <a:srgbClr val="A52A2A"/>
            </a:solidFill>
          </a:ln>
        </p:spPr>
      </p:sp>
      <p:sp>
        <p:nvSpPr>
          <p:cNvPr id="12" name="TextBox 12"/>
          <p:cNvSpPr txBox="1"/>
          <p:nvPr/>
        </p:nvSpPr>
        <p:spPr>
          <a:xfrm>
            <a:off x="5948529" y="3717608"/>
            <a:ext cx="294942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A52A2A"/>
                </a:solidFill>
                <a:latin typeface="Georgia"/>
                <a:ea typeface="KaiTi"/>
                <a:cs typeface="Georgia"/>
              </a:rPr>
              <a:t>辨</a:t>
            </a:r>
          </a:p>
        </p:txBody>
      </p:sp>
      <p:sp>
        <p:nvSpPr>
          <p:cNvPr id="13" name="Line 13"/>
          <p:cNvSpPr/>
          <p:nvPr/>
        </p:nvSpPr>
        <p:spPr>
          <a:xfrm>
            <a:off x="6096000" y="2095500"/>
            <a:ext cx="9525" cy="1428750"/>
          </a:xfrm>
          <a:custGeom>
            <a:avLst/>
            <a:gdLst/>
            <a:ahLst/>
            <a:cxnLst/>
            <a:rect l="l" t="t" r="r" b="b"/>
            <a:pathLst>
              <a:path w="9525" h="1428750">
                <a:moveTo>
                  <a:pt x="0" y="0"/>
                </a:moveTo>
                <a:lnTo>
                  <a:pt x="0" y="1428750"/>
                </a:lnTo>
              </a:path>
            </a:pathLst>
          </a:custGeom>
          <a:noFill/>
          <a:ln w="9525">
            <a:solidFill>
              <a:srgbClr val="C8C0AE"/>
            </a:solidFill>
            <a:custDash>
              <a:ds d="600000" sp="600000"/>
            </a:custDash>
          </a:ln>
        </p:spPr>
      </p:sp>
      <p:sp>
        <p:nvSpPr>
          <p:cNvPr id="14" name="Line 14"/>
          <p:cNvSpPr/>
          <p:nvPr/>
        </p:nvSpPr>
        <p:spPr>
          <a:xfrm>
            <a:off x="6096000" y="4095750"/>
            <a:ext cx="9525" cy="1619250"/>
          </a:xfrm>
          <a:custGeom>
            <a:avLst/>
            <a:gdLst/>
            <a:ahLst/>
            <a:cxnLst/>
            <a:rect l="l" t="t" r="r" b="b"/>
            <a:pathLst>
              <a:path w="9525" h="1619250">
                <a:moveTo>
                  <a:pt x="0" y="0"/>
                </a:moveTo>
                <a:lnTo>
                  <a:pt x="0" y="1619250"/>
                </a:lnTo>
              </a:path>
            </a:pathLst>
          </a:custGeom>
          <a:noFill/>
          <a:ln w="9525">
            <a:solidFill>
              <a:srgbClr val="C8C0AE"/>
            </a:solidFill>
            <a:custDash>
              <a:ds d="600000" sp="600000"/>
            </a:custDash>
          </a:ln>
        </p:spPr>
      </p:sp>
      <p:grpSp>
        <p:nvGrpSpPr>
          <p:cNvPr id="19" name="Group 19"/>
          <p:cNvGrpSpPr/>
          <p:nvPr/>
        </p:nvGrpSpPr>
        <p:grpSpPr>
          <a:xfrm>
            <a:off x="571500" y="2095500"/>
            <a:ext cx="5334000" cy="847725"/>
            <a:chOff x="571500" y="2095500"/>
            <a:chExt cx="5334000" cy="847725"/>
          </a:xfrm>
        </p:grpSpPr>
        <p:sp>
          <p:nvSpPr>
            <p:cNvPr id="15" name="Rectangle 15"/>
            <p:cNvSpPr/>
            <p:nvPr/>
          </p:nvSpPr>
          <p:spPr>
            <a:xfrm>
              <a:off x="571500" y="2095500"/>
              <a:ext cx="5334000" cy="762000"/>
            </a:xfrm>
            <a:prstGeom prst="rect">
              <a:avLst/>
            </a:prstGeom>
            <a:solidFill>
              <a:srgbClr val="EFEAD9"/>
            </a:solidFill>
            <a:ln>
              <a:noFill/>
            </a:ln>
          </p:spPr>
        </p:sp>
        <p:sp>
          <p:nvSpPr>
            <p:cNvPr id="16" name="Rectangle 16"/>
            <p:cNvSpPr/>
            <p:nvPr/>
          </p:nvSpPr>
          <p:spPr>
            <a:xfrm>
              <a:off x="571500" y="2095500"/>
              <a:ext cx="57150" cy="762000"/>
            </a:xfrm>
            <a:prstGeom prst="rect">
              <a:avLst/>
            </a:prstGeom>
            <a:solidFill>
              <a:srgbClr val="8B8680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6765" y="2306002"/>
              <a:ext cx="33337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动机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73430" y="2516505"/>
              <a:ext cx="2031587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怕 输 · 所以躲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286500" y="2095500"/>
            <a:ext cx="5334000" cy="847725"/>
            <a:chOff x="6286500" y="2095500"/>
            <a:chExt cx="5334000" cy="847725"/>
          </a:xfrm>
        </p:grpSpPr>
        <p:sp>
          <p:nvSpPr>
            <p:cNvPr id="20" name="Rectangle 20"/>
            <p:cNvSpPr/>
            <p:nvPr/>
          </p:nvSpPr>
          <p:spPr>
            <a:xfrm>
              <a:off x="6286500" y="2095500"/>
              <a:ext cx="5334000" cy="7620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21" name="Rectangle 21"/>
            <p:cNvSpPr/>
            <p:nvPr/>
          </p:nvSpPr>
          <p:spPr>
            <a:xfrm>
              <a:off x="6286500" y="2095500"/>
              <a:ext cx="57150" cy="76200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6501765" y="2306002"/>
              <a:ext cx="33337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A52A2A"/>
                  </a:solidFill>
                  <a:latin typeface="Arial"/>
                  <a:ea typeface="Microsoft YaHei"/>
                  <a:cs typeface="Arial"/>
                </a:rPr>
                <a:t>动机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488430" y="2516505"/>
              <a:ext cx="2031587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为 赢 · 所以忍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71500" y="2952750"/>
            <a:ext cx="5334000" cy="847725"/>
            <a:chOff x="571500" y="2952750"/>
            <a:chExt cx="5334000" cy="847725"/>
          </a:xfrm>
        </p:grpSpPr>
        <p:sp>
          <p:nvSpPr>
            <p:cNvPr id="25" name="Rectangle 25"/>
            <p:cNvSpPr/>
            <p:nvPr/>
          </p:nvSpPr>
          <p:spPr>
            <a:xfrm>
              <a:off x="571500" y="2952750"/>
              <a:ext cx="5334000" cy="762000"/>
            </a:xfrm>
            <a:prstGeom prst="rect">
              <a:avLst/>
            </a:prstGeom>
            <a:solidFill>
              <a:srgbClr val="EFEAD9"/>
            </a:solidFill>
            <a:ln>
              <a:noFill/>
            </a:ln>
          </p:spPr>
        </p:sp>
        <p:sp>
          <p:nvSpPr>
            <p:cNvPr id="26" name="Rectangle 26"/>
            <p:cNvSpPr/>
            <p:nvPr/>
          </p:nvSpPr>
          <p:spPr>
            <a:xfrm>
              <a:off x="571500" y="2952750"/>
              <a:ext cx="57150" cy="762000"/>
            </a:xfrm>
            <a:prstGeom prst="rect">
              <a:avLst/>
            </a:prstGeom>
            <a:solidFill>
              <a:srgbClr val="8B8680"/>
            </a:solidFill>
            <a:ln>
              <a:noFill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786765" y="3163252"/>
              <a:ext cx="33337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状态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73430" y="3373755"/>
              <a:ext cx="1556194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越 躲 越 废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286500" y="2952750"/>
            <a:ext cx="5334000" cy="847725"/>
            <a:chOff x="6286500" y="2952750"/>
            <a:chExt cx="5334000" cy="847725"/>
          </a:xfrm>
        </p:grpSpPr>
        <p:sp>
          <p:nvSpPr>
            <p:cNvPr id="30" name="Rectangle 30"/>
            <p:cNvSpPr/>
            <p:nvPr/>
          </p:nvSpPr>
          <p:spPr>
            <a:xfrm>
              <a:off x="6286500" y="2952750"/>
              <a:ext cx="5334000" cy="7620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31" name="Rectangle 31"/>
            <p:cNvSpPr/>
            <p:nvPr/>
          </p:nvSpPr>
          <p:spPr>
            <a:xfrm>
              <a:off x="6286500" y="2952750"/>
              <a:ext cx="57150" cy="76200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6501765" y="3163252"/>
              <a:ext cx="33337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A52A2A"/>
                  </a:solidFill>
                  <a:latin typeface="Arial"/>
                  <a:ea typeface="Microsoft YaHei"/>
                  <a:cs typeface="Arial"/>
                </a:rPr>
                <a:t>状态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6488430" y="3373755"/>
              <a:ext cx="1556194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越 藏 越 厚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571500" y="4191000"/>
            <a:ext cx="5334000" cy="847725"/>
            <a:chOff x="571500" y="4191000"/>
            <a:chExt cx="5334000" cy="847725"/>
          </a:xfrm>
        </p:grpSpPr>
        <p:sp>
          <p:nvSpPr>
            <p:cNvPr id="35" name="Rectangle 35"/>
            <p:cNvSpPr/>
            <p:nvPr/>
          </p:nvSpPr>
          <p:spPr>
            <a:xfrm>
              <a:off x="571500" y="4191000"/>
              <a:ext cx="5334000" cy="762000"/>
            </a:xfrm>
            <a:prstGeom prst="rect">
              <a:avLst/>
            </a:prstGeom>
            <a:solidFill>
              <a:srgbClr val="EFEAD9"/>
            </a:solidFill>
            <a:ln>
              <a:noFill/>
            </a:ln>
          </p:spPr>
        </p:sp>
        <p:sp>
          <p:nvSpPr>
            <p:cNvPr id="36" name="Rectangle 36"/>
            <p:cNvSpPr/>
            <p:nvPr/>
          </p:nvSpPr>
          <p:spPr>
            <a:xfrm>
              <a:off x="571500" y="4191000"/>
              <a:ext cx="57150" cy="762000"/>
            </a:xfrm>
            <a:prstGeom prst="rect">
              <a:avLst/>
            </a:prstGeom>
            <a:solidFill>
              <a:srgbClr val="8B8680"/>
            </a:solidFill>
            <a:ln>
              <a:noFill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786765" y="4401502"/>
              <a:ext cx="33337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沉默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73430" y="4612005"/>
              <a:ext cx="2031587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沉默是 — 借 口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6286500" y="4191000"/>
            <a:ext cx="5334000" cy="847725"/>
            <a:chOff x="6286500" y="4191000"/>
            <a:chExt cx="5334000" cy="847725"/>
          </a:xfrm>
        </p:grpSpPr>
        <p:sp>
          <p:nvSpPr>
            <p:cNvPr id="40" name="Rectangle 40"/>
            <p:cNvSpPr/>
            <p:nvPr/>
          </p:nvSpPr>
          <p:spPr>
            <a:xfrm>
              <a:off x="6286500" y="4191000"/>
              <a:ext cx="5334000" cy="7620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41" name="Rectangle 41"/>
            <p:cNvSpPr/>
            <p:nvPr/>
          </p:nvSpPr>
          <p:spPr>
            <a:xfrm>
              <a:off x="6286500" y="4191000"/>
              <a:ext cx="57150" cy="76200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6501765" y="4401502"/>
              <a:ext cx="33337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A52A2A"/>
                  </a:solidFill>
                  <a:latin typeface="Arial"/>
                  <a:ea typeface="Microsoft YaHei"/>
                  <a:cs typeface="Arial"/>
                </a:rPr>
                <a:t>沉默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6488430" y="4612005"/>
              <a:ext cx="2031587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沉默是 — 蓄 力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571500" y="5048250"/>
            <a:ext cx="5334000" cy="847725"/>
            <a:chOff x="571500" y="5048250"/>
            <a:chExt cx="5334000" cy="847725"/>
          </a:xfrm>
        </p:grpSpPr>
        <p:sp>
          <p:nvSpPr>
            <p:cNvPr id="45" name="Rectangle 45"/>
            <p:cNvSpPr/>
            <p:nvPr/>
          </p:nvSpPr>
          <p:spPr>
            <a:xfrm>
              <a:off x="571500" y="5048250"/>
              <a:ext cx="5334000" cy="762000"/>
            </a:xfrm>
            <a:prstGeom prst="rect">
              <a:avLst/>
            </a:prstGeom>
            <a:solidFill>
              <a:srgbClr val="EFEAD9"/>
            </a:solidFill>
            <a:ln>
              <a:noFill/>
            </a:ln>
          </p:spPr>
        </p:sp>
        <p:sp>
          <p:nvSpPr>
            <p:cNvPr id="46" name="Rectangle 46"/>
            <p:cNvSpPr/>
            <p:nvPr/>
          </p:nvSpPr>
          <p:spPr>
            <a:xfrm>
              <a:off x="571500" y="5048250"/>
              <a:ext cx="57150" cy="762000"/>
            </a:xfrm>
            <a:prstGeom prst="rect">
              <a:avLst/>
            </a:prstGeom>
            <a:solidFill>
              <a:srgbClr val="8B8680"/>
            </a:solidFill>
            <a:ln>
              <a:noFill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786765" y="5258752"/>
              <a:ext cx="33337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内心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773430" y="5469255"/>
              <a:ext cx="2338292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心里只剩 — 委 屈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6286500" y="5048250"/>
            <a:ext cx="5334000" cy="847725"/>
            <a:chOff x="6286500" y="5048250"/>
            <a:chExt cx="5334000" cy="847725"/>
          </a:xfrm>
        </p:grpSpPr>
        <p:sp>
          <p:nvSpPr>
            <p:cNvPr id="50" name="Rectangle 50"/>
            <p:cNvSpPr/>
            <p:nvPr/>
          </p:nvSpPr>
          <p:spPr>
            <a:xfrm>
              <a:off x="6286500" y="5048250"/>
              <a:ext cx="5334000" cy="7620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51" name="Rectangle 51"/>
            <p:cNvSpPr/>
            <p:nvPr/>
          </p:nvSpPr>
          <p:spPr>
            <a:xfrm>
              <a:off x="6286500" y="5048250"/>
              <a:ext cx="57150" cy="76200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6501765" y="5258752"/>
              <a:ext cx="33337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A52A2A"/>
                  </a:solidFill>
                  <a:latin typeface="Arial"/>
                  <a:ea typeface="Microsoft YaHei"/>
                  <a:cs typeface="Arial"/>
                </a:rPr>
                <a:t>内心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6488430" y="5469255"/>
              <a:ext cx="2644997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心里一直在 — 布 局</a:t>
              </a:r>
            </a:p>
          </p:txBody>
        </p:sp>
      </p:grpSp>
      <p:sp>
        <p:nvSpPr>
          <p:cNvPr id="55" name="TextBox 55"/>
          <p:cNvSpPr txBox="1"/>
          <p:nvPr/>
        </p:nvSpPr>
        <p:spPr>
          <a:xfrm>
            <a:off x="4526994" y="6124575"/>
            <a:ext cx="313801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dirty="0">
                <a:solidFill>
                  <a:srgbClr val="5C5852"/>
                </a:solidFill>
                <a:latin typeface="Georgia"/>
                <a:ea typeface="KaiTi"/>
                <a:cs typeface="Georgia"/>
              </a:rPr>
              <a:t>表面没动静 · 底下从不停止生长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558165" y="6554152"/>
            <a:ext cx="663083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藏拙 · 九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1515153" y="6554152"/>
            <a:ext cx="118682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11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1E8"/>
          </a:solidFill>
          <a:ln>
            <a:noFill/>
          </a:ln>
        </p:spPr>
      </p:sp>
      <p:pic>
        <p:nvPicPr>
          <p:cNvPr id="3" name="Image 3"/>
          <p:cNvPicPr>
            <a:picLocks noChangeAspect="1"/>
          </p:cNvPicPr>
          <p:nvPr/>
        </p:nvPicPr>
        <p:blipFill>
          <a:blip r:embed="rId2"/>
          <a:srcRect l="21875" t="0" r="21875" b="0"/>
          <a:stretch>
            <a:fillRect/>
          </a:stretch>
        </p:blipFill>
        <p:spPr>
          <a:xfrm>
            <a:off x="571500" y="1524000"/>
            <a:ext cx="4762500" cy="4762500"/>
          </a:xfrm>
          <a:prstGeom prst="roundRect">
            <a:avLst>
              <a:gd name="adj" fmla="val 2400"/>
            </a:avLst>
          </a:prstGeom>
        </p:spPr>
      </p:pic>
      <p:sp>
        <p:nvSpPr>
          <p:cNvPr id="4" name="Rectangle 4"/>
          <p:cNvSpPr/>
          <p:nvPr/>
        </p:nvSpPr>
        <p:spPr>
          <a:xfrm>
            <a:off x="571500" y="1524000"/>
            <a:ext cx="4762500" cy="4762500"/>
          </a:xfrm>
          <a:prstGeom prst="roundRect">
            <a:avLst>
              <a:gd name="adj" fmla="val 2400"/>
            </a:avLst>
          </a:prstGeom>
          <a:noFill/>
          <a:ln w="9525">
            <a:solidFill>
              <a:srgbClr val="C8C0AE"/>
            </a:solidFill>
          </a:ln>
        </p:spPr>
      </p:sp>
      <p:sp>
        <p:nvSpPr>
          <p:cNvPr id="5" name="TextBox 5"/>
          <p:cNvSpPr txBox="1"/>
          <p:nvPr/>
        </p:nvSpPr>
        <p:spPr>
          <a:xfrm>
            <a:off x="529590" y="405765"/>
            <a:ext cx="3702172" cy="6705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3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曾国藩 · 笨功夫</a:t>
            </a:r>
          </a:p>
        </p:txBody>
      </p:sp>
      <p:sp>
        <p:nvSpPr>
          <p:cNvPr id="6" name="Line 6"/>
          <p:cNvSpPr/>
          <p:nvPr/>
        </p:nvSpPr>
        <p:spPr>
          <a:xfrm>
            <a:off x="571500" y="952500"/>
            <a:ext cx="952500" cy="9525"/>
          </a:xfrm>
          <a:custGeom>
            <a:avLst/>
            <a:gdLst/>
            <a:ahLst/>
            <a:cxnLst/>
            <a:rect l="l" t="t" r="r" b="b"/>
            <a:pathLst>
              <a:path w="952500" h="9525">
                <a:moveTo>
                  <a:pt x="0" y="0"/>
                </a:moveTo>
                <a:lnTo>
                  <a:pt x="952500" y="0"/>
                </a:lnTo>
              </a:path>
            </a:pathLst>
          </a:custGeom>
          <a:noFill/>
          <a:ln w="28575">
            <a:solidFill>
              <a:srgbClr val="A52A2A"/>
            </a:solidFill>
          </a:ln>
        </p:spPr>
      </p:sp>
      <p:sp>
        <p:nvSpPr>
          <p:cNvPr id="7" name="TextBox 7"/>
          <p:cNvSpPr txBox="1"/>
          <p:nvPr/>
        </p:nvSpPr>
        <p:spPr>
          <a:xfrm>
            <a:off x="554355" y="1140142"/>
            <a:ext cx="4086082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不靠聪明 · 靠"拙到深处" 把局势拉到自己这边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867400" y="1726882"/>
            <a:ext cx="5753100" cy="4678680"/>
            <a:chOff x="5867400" y="1726882"/>
            <a:chExt cx="5753100" cy="4678680"/>
          </a:xfrm>
        </p:grpSpPr>
        <p:sp>
          <p:nvSpPr>
            <p:cNvPr id="8" name="TextBox 8"/>
            <p:cNvSpPr txBox="1"/>
            <p:nvPr/>
          </p:nvSpPr>
          <p:spPr>
            <a:xfrm>
              <a:off x="5884545" y="1726882"/>
              <a:ext cx="2210752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8B8680"/>
                  </a:solidFill>
                  <a:latin typeface="Georgia"/>
                  <a:ea typeface="KaiTi"/>
                  <a:cs typeface="Georgia"/>
                </a:rPr>
                <a:t>早年并不以聪明见长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884545" y="2069782"/>
              <a:ext cx="196977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8B8680"/>
                  </a:solidFill>
                  <a:latin typeface="Georgia"/>
                  <a:ea typeface="KaiTi"/>
                  <a:cs typeface="Georgia"/>
                </a:rPr>
                <a:t>甚至常被认为迟钝</a:t>
              </a:r>
            </a:p>
          </p:txBody>
        </p:sp>
        <p:sp>
          <p:nvSpPr>
            <p:cNvPr id="10" name="Line 10"/>
            <p:cNvSpPr/>
            <p:nvPr/>
          </p:nvSpPr>
          <p:spPr>
            <a:xfrm>
              <a:off x="5905500" y="2571750"/>
              <a:ext cx="762000" cy="9525"/>
            </a:xfrm>
            <a:custGeom>
              <a:avLst/>
              <a:gdLst/>
              <a:ahLst/>
              <a:cxnLst/>
              <a:rect l="l" t="t" r="r" b="b"/>
              <a:pathLst>
                <a:path w="762000" h="9525">
                  <a:moveTo>
                    <a:pt x="0" y="0"/>
                  </a:moveTo>
                  <a:lnTo>
                    <a:pt x="762000" y="0"/>
                  </a:lnTo>
                </a:path>
              </a:pathLst>
            </a:custGeom>
            <a:noFill/>
            <a:ln w="19050">
              <a:solidFill>
                <a:srgbClr val="A52A2A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5867400" y="2771775"/>
              <a:ext cx="1732407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笨 功 夫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888355" y="3283268"/>
              <a:ext cx="22031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读书一字一字读，不跳行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867400" y="3676650"/>
              <a:ext cx="1732407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慢 功 夫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888355" y="4188142"/>
              <a:ext cx="22031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每天写日记，三十年不断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867400" y="4581525"/>
              <a:ext cx="1732407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深 功 夫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888355" y="5093018"/>
              <a:ext cx="22031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不争一时快，不贪一寸巧</a:t>
              </a:r>
            </a:p>
          </p:txBody>
        </p:sp>
        <p:sp>
          <p:nvSpPr>
            <p:cNvPr id="17" name="Rectangle 17"/>
            <p:cNvSpPr/>
            <p:nvPr/>
          </p:nvSpPr>
          <p:spPr>
            <a:xfrm>
              <a:off x="5905500" y="5619750"/>
              <a:ext cx="5715000" cy="7620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18" name="Rectangle 18"/>
            <p:cNvSpPr/>
            <p:nvPr/>
          </p:nvSpPr>
          <p:spPr>
            <a:xfrm>
              <a:off x="5905500" y="5619750"/>
              <a:ext cx="57150" cy="76200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6113145" y="5765482"/>
              <a:ext cx="2150507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拙到深处 · 是 定 力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113145" y="6070282"/>
              <a:ext cx="389763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C8C0AE"/>
                  </a:solidFill>
                  <a:latin typeface="Georgia"/>
                  <a:ea typeface="KaiTi"/>
                  <a:cs typeface="Georgia"/>
                </a:rPr>
                <a:t>定力够了，局势才会慢慢站到他这边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558165" y="6554152"/>
            <a:ext cx="663083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藏拙 · 十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476815" y="6554152"/>
            <a:ext cx="157020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12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1E8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29590" y="405765"/>
            <a:ext cx="5726425" cy="6705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3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藏住四件事 · 养出四种力</a:t>
            </a:r>
          </a:p>
        </p:txBody>
      </p:sp>
      <p:sp>
        <p:nvSpPr>
          <p:cNvPr id="4" name="Line 4"/>
          <p:cNvSpPr/>
          <p:nvPr/>
        </p:nvSpPr>
        <p:spPr>
          <a:xfrm>
            <a:off x="571500" y="952500"/>
            <a:ext cx="952500" cy="9525"/>
          </a:xfrm>
          <a:custGeom>
            <a:avLst/>
            <a:gdLst/>
            <a:ahLst/>
            <a:cxnLst/>
            <a:rect l="l" t="t" r="r" b="b"/>
            <a:pathLst>
              <a:path w="952500" h="9525">
                <a:moveTo>
                  <a:pt x="0" y="0"/>
                </a:moveTo>
                <a:lnTo>
                  <a:pt x="952500" y="0"/>
                </a:lnTo>
              </a:path>
            </a:pathLst>
          </a:custGeom>
          <a:noFill/>
          <a:ln w="28575">
            <a:solidFill>
              <a:srgbClr val="A52A2A"/>
            </a:solidFill>
          </a:ln>
        </p:spPr>
      </p:sp>
      <p:sp>
        <p:nvSpPr>
          <p:cNvPr id="5" name="TextBox 5"/>
          <p:cNvSpPr txBox="1"/>
          <p:nvPr/>
        </p:nvSpPr>
        <p:spPr>
          <a:xfrm>
            <a:off x="554355" y="1140142"/>
            <a:ext cx="3829764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核心输出 · 把"藏"翻译成可执行的四条原则</a:t>
            </a:r>
          </a:p>
        </p:txBody>
      </p:sp>
      <p:sp>
        <p:nvSpPr>
          <p:cNvPr id="6" name="Line 6"/>
          <p:cNvSpPr/>
          <p:nvPr/>
        </p:nvSpPr>
        <p:spPr>
          <a:xfrm>
            <a:off x="1143000" y="1714500"/>
            <a:ext cx="9525" cy="4381500"/>
          </a:xfrm>
          <a:custGeom>
            <a:avLst/>
            <a:gdLst/>
            <a:ahLst/>
            <a:cxnLst/>
            <a:rect l="l" t="t" r="r" b="b"/>
            <a:pathLst>
              <a:path w="9525" h="4381500">
                <a:moveTo>
                  <a:pt x="0" y="0"/>
                </a:moveTo>
                <a:lnTo>
                  <a:pt x="0" y="4381500"/>
                </a:lnTo>
              </a:path>
            </a:pathLst>
          </a:custGeom>
          <a:noFill/>
          <a:ln w="19050">
            <a:solidFill>
              <a:srgbClr val="1A1A1A"/>
            </a:solidFill>
          </a:ln>
        </p:spPr>
      </p:sp>
      <p:grpSp>
        <p:nvGrpSpPr>
          <p:cNvPr id="15" name="Group 15"/>
          <p:cNvGrpSpPr/>
          <p:nvPr/>
        </p:nvGrpSpPr>
        <p:grpSpPr>
          <a:xfrm>
            <a:off x="876300" y="1697355"/>
            <a:ext cx="9064752" cy="645795"/>
            <a:chOff x="876300" y="1697355"/>
            <a:chExt cx="9064752" cy="645795"/>
          </a:xfrm>
        </p:grpSpPr>
        <p:sp>
          <p:nvSpPr>
            <p:cNvPr id="7" name="Ellipse 7"/>
            <p:cNvSpPr/>
            <p:nvPr/>
          </p:nvSpPr>
          <p:spPr>
            <a:xfrm>
              <a:off x="876300" y="1733550"/>
              <a:ext cx="533400" cy="533400"/>
            </a:xfrm>
            <a:prstGeom prst="ellipse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008936" y="1914525"/>
              <a:ext cx="26812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壹</a:t>
              </a:r>
            </a:p>
          </p:txBody>
        </p:sp>
        <p:sp>
          <p:nvSpPr>
            <p:cNvPr id="9" name="Line 9"/>
            <p:cNvSpPr/>
            <p:nvPr/>
          </p:nvSpPr>
          <p:spPr>
            <a:xfrm>
              <a:off x="1409700" y="2000250"/>
              <a:ext cx="495300" cy="9525"/>
            </a:xfrm>
            <a:custGeom>
              <a:avLst/>
              <a:gdLst/>
              <a:ahLst/>
              <a:cxnLst/>
              <a:rect l="l" t="t" r="r" b="b"/>
              <a:pathLst>
                <a:path w="495300" h="9525">
                  <a:moveTo>
                    <a:pt x="0" y="0"/>
                  </a:moveTo>
                  <a:lnTo>
                    <a:pt x="495300" y="0"/>
                  </a:lnTo>
                </a:path>
              </a:pathLst>
            </a:custGeom>
            <a:noFill/>
            <a:ln w="14288">
              <a:solidFill>
                <a:srgbClr val="1A1A1A"/>
              </a:solidFill>
              <a:custDash>
                <a:ds d="266666" sp="200000"/>
              </a:custDash>
            </a:ln>
          </p:spPr>
        </p:sp>
        <p:sp>
          <p:nvSpPr>
            <p:cNvPr id="10" name="Freeform 10"/>
            <p:cNvSpPr/>
            <p:nvPr/>
          </p:nvSpPr>
          <p:spPr>
            <a:xfrm>
              <a:off x="2046591" y="1856070"/>
              <a:ext cx="326102" cy="283880"/>
            </a:xfrm>
            <a:custGeom>
              <a:avLst/>
              <a:gdLst/>
              <a:ahLst/>
              <a:cxnLst/>
              <a:rect l="l" t="t" r="r" b="b"/>
              <a:pathLst>
                <a:path w="326102" h="283880">
                  <a:moveTo>
                    <a:pt x="294178" y="154168"/>
                  </a:moveTo>
                  <a:lnTo>
                    <a:pt x="163209" y="283880"/>
                  </a:lnTo>
                  <a:lnTo>
                    <a:pt x="32240" y="154168"/>
                  </a:lnTo>
                  <a:cubicBezTo>
                    <a:pt x="8689" y="131250"/>
                    <a:pt x="0" y="97049"/>
                    <a:pt x="9757" y="65669"/>
                  </a:cubicBezTo>
                  <a:cubicBezTo>
                    <a:pt x="19514" y="34289"/>
                    <a:pt x="46065" y="11045"/>
                    <a:pt x="78460" y="5522"/>
                  </a:cubicBezTo>
                  <a:cubicBezTo>
                    <a:pt x="110854" y="0"/>
                    <a:pt x="143606" y="13135"/>
                    <a:pt x="163209" y="39510"/>
                  </a:cubicBezTo>
                  <a:cubicBezTo>
                    <a:pt x="182894" y="13330"/>
                    <a:pt x="215576" y="369"/>
                    <a:pt x="247854" y="5944"/>
                  </a:cubicBezTo>
                  <a:cubicBezTo>
                    <a:pt x="280131" y="11518"/>
                    <a:pt x="306573" y="34688"/>
                    <a:pt x="316338" y="65954"/>
                  </a:cubicBezTo>
                  <a:cubicBezTo>
                    <a:pt x="326102" y="97220"/>
                    <a:pt x="317546" y="131321"/>
                    <a:pt x="294178" y="154273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2545080" y="1697355"/>
              <a:ext cx="1341501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藏住情绪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556510" y="2061210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脸上不写出来，对方就没有抓手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556486" y="1830705"/>
              <a:ext cx="222028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⟶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303770" y="1855470"/>
              <a:ext cx="263728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不被几句话激怒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76300" y="2745105"/>
            <a:ext cx="9064752" cy="645795"/>
            <a:chOff x="876300" y="2745105"/>
            <a:chExt cx="9064752" cy="645795"/>
          </a:xfrm>
        </p:grpSpPr>
        <p:sp>
          <p:nvSpPr>
            <p:cNvPr id="16" name="Ellipse 16"/>
            <p:cNvSpPr/>
            <p:nvPr/>
          </p:nvSpPr>
          <p:spPr>
            <a:xfrm>
              <a:off x="876300" y="2781300"/>
              <a:ext cx="533400" cy="533400"/>
            </a:xfrm>
            <a:prstGeom prst="ellipse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008936" y="2962275"/>
              <a:ext cx="26812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贰</a:t>
              </a:r>
            </a:p>
          </p:txBody>
        </p:sp>
        <p:sp>
          <p:nvSpPr>
            <p:cNvPr id="18" name="Line 18"/>
            <p:cNvSpPr/>
            <p:nvPr/>
          </p:nvSpPr>
          <p:spPr>
            <a:xfrm>
              <a:off x="1409700" y="3048000"/>
              <a:ext cx="495300" cy="9525"/>
            </a:xfrm>
            <a:custGeom>
              <a:avLst/>
              <a:gdLst/>
              <a:ahLst/>
              <a:cxnLst/>
              <a:rect l="l" t="t" r="r" b="b"/>
              <a:pathLst>
                <a:path w="495300" h="9525">
                  <a:moveTo>
                    <a:pt x="0" y="0"/>
                  </a:moveTo>
                  <a:lnTo>
                    <a:pt x="495300" y="0"/>
                  </a:lnTo>
                </a:path>
              </a:pathLst>
            </a:custGeom>
            <a:noFill/>
            <a:ln w="14288">
              <a:solidFill>
                <a:srgbClr val="1A1A1A"/>
              </a:solidFill>
              <a:custDash>
                <a:ds d="266666" sp="200000"/>
              </a:custDash>
            </a:ln>
          </p:spPr>
        </p:sp>
        <p:grpSp>
          <p:nvGrpSpPr>
            <p:cNvPr id="21" name="Group 21"/>
            <p:cNvGrpSpPr/>
            <p:nvPr/>
          </p:nvGrpSpPr>
          <p:grpSpPr>
            <a:xfrm>
              <a:off x="2070100" y="2908300"/>
              <a:ext cx="279400" cy="279400"/>
              <a:chOff x="2070100" y="2908300"/>
              <a:chExt cx="279400" cy="2794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2070100" y="2908300"/>
                <a:ext cx="279400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279400" h="279400">
                    <a:moveTo>
                      <a:pt x="279400" y="0"/>
                    </a:moveTo>
                    <a:lnTo>
                      <a:pt x="279400" y="87313"/>
                    </a:lnTo>
                    <a:lnTo>
                      <a:pt x="122237" y="209550"/>
                    </a:lnTo>
                    <a:lnTo>
                      <a:pt x="52388" y="279400"/>
                    </a:lnTo>
                    <a:lnTo>
                      <a:pt x="0" y="227013"/>
                    </a:lnTo>
                    <a:lnTo>
                      <a:pt x="69850" y="157162"/>
                    </a:lnTo>
                    <a:lnTo>
                      <a:pt x="192087" y="0"/>
                    </a:lnTo>
                    <a:lnTo>
                      <a:pt x="279400" y="0"/>
                    </a:lnTo>
                  </a:path>
                </a:pathLst>
              </a:custGeom>
              <a:noFill/>
              <a:ln w="14288">
                <a:solidFill>
                  <a:srgbClr val="A52A2A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2113756" y="3039269"/>
                <a:ext cx="10477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4775">
                    <a:moveTo>
                      <a:pt x="0" y="0"/>
                    </a:moveTo>
                    <a:lnTo>
                      <a:pt x="104775" y="104775"/>
                    </a:lnTo>
                  </a:path>
                </a:pathLst>
              </a:custGeom>
              <a:noFill/>
              <a:ln w="14288">
                <a:solidFill>
                  <a:srgbClr val="A52A2A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2545080" y="2745105"/>
              <a:ext cx="1341501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藏住野心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2556510" y="3108960"/>
              <a:ext cx="30099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不让人看见你想要什么，就拿你没办法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556486" y="2878455"/>
              <a:ext cx="222028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⟶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303770" y="2903220"/>
              <a:ext cx="263728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不被人提前设防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876300" y="3792855"/>
            <a:ext cx="9064752" cy="645795"/>
            <a:chOff x="876300" y="3792855"/>
            <a:chExt cx="9064752" cy="645795"/>
          </a:xfrm>
        </p:grpSpPr>
        <p:sp>
          <p:nvSpPr>
            <p:cNvPr id="27" name="Ellipse 27"/>
            <p:cNvSpPr/>
            <p:nvPr/>
          </p:nvSpPr>
          <p:spPr>
            <a:xfrm>
              <a:off x="876300" y="3829050"/>
              <a:ext cx="533400" cy="533400"/>
            </a:xfrm>
            <a:prstGeom prst="ellipse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1008936" y="4010025"/>
              <a:ext cx="26812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叁</a:t>
              </a:r>
            </a:p>
          </p:txBody>
        </p:sp>
        <p:sp>
          <p:nvSpPr>
            <p:cNvPr id="29" name="Line 29"/>
            <p:cNvSpPr/>
            <p:nvPr/>
          </p:nvSpPr>
          <p:spPr>
            <a:xfrm>
              <a:off x="1409700" y="4095750"/>
              <a:ext cx="495300" cy="9525"/>
            </a:xfrm>
            <a:custGeom>
              <a:avLst/>
              <a:gdLst/>
              <a:ahLst/>
              <a:cxnLst/>
              <a:rect l="l" t="t" r="r" b="b"/>
              <a:pathLst>
                <a:path w="495300" h="9525">
                  <a:moveTo>
                    <a:pt x="0" y="0"/>
                  </a:moveTo>
                  <a:lnTo>
                    <a:pt x="495300" y="0"/>
                  </a:lnTo>
                </a:path>
              </a:pathLst>
            </a:custGeom>
            <a:noFill/>
            <a:ln w="14288">
              <a:solidFill>
                <a:srgbClr val="1A1A1A"/>
              </a:solidFill>
              <a:custDash>
                <a:ds d="266666" sp="200000"/>
              </a:custDash>
            </a:ln>
          </p:spPr>
        </p:sp>
        <p:sp>
          <p:nvSpPr>
            <p:cNvPr id="30" name="Freeform 30"/>
            <p:cNvSpPr/>
            <p:nvPr/>
          </p:nvSpPr>
          <p:spPr>
            <a:xfrm>
              <a:off x="2045365" y="3938588"/>
              <a:ext cx="328869" cy="314325"/>
            </a:xfrm>
            <a:custGeom>
              <a:avLst/>
              <a:gdLst/>
              <a:ahLst/>
              <a:cxnLst/>
              <a:rect l="l" t="t" r="r" b="b"/>
              <a:pathLst>
                <a:path w="328869" h="314325">
                  <a:moveTo>
                    <a:pt x="164435" y="0"/>
                  </a:moveTo>
                  <a:cubicBezTo>
                    <a:pt x="205224" y="36088"/>
                    <a:pt x="258461" y="54877"/>
                    <a:pt x="312866" y="52388"/>
                  </a:cubicBezTo>
                  <a:cubicBezTo>
                    <a:pt x="328869" y="106827"/>
                    <a:pt x="322111" y="165430"/>
                    <a:pt x="294136" y="214798"/>
                  </a:cubicBezTo>
                  <a:cubicBezTo>
                    <a:pt x="266161" y="264166"/>
                    <a:pt x="219360" y="300078"/>
                    <a:pt x="164435" y="314325"/>
                  </a:cubicBezTo>
                  <a:cubicBezTo>
                    <a:pt x="109509" y="300078"/>
                    <a:pt x="62709" y="264166"/>
                    <a:pt x="34734" y="214798"/>
                  </a:cubicBezTo>
                  <a:cubicBezTo>
                    <a:pt x="6758" y="165430"/>
                    <a:pt x="0" y="106827"/>
                    <a:pt x="16003" y="52388"/>
                  </a:cubicBezTo>
                  <a:cubicBezTo>
                    <a:pt x="70408" y="54877"/>
                    <a:pt x="123645" y="36088"/>
                    <a:pt x="164435" y="0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2545080" y="3792855"/>
              <a:ext cx="1341501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藏住实力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2556510" y="415671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底牌一旦亮出，价格立刻被压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6556486" y="3926205"/>
              <a:ext cx="222028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⟶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7303770" y="3950970"/>
              <a:ext cx="263728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不被人过早消耗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876300" y="4840605"/>
            <a:ext cx="8328660" cy="645795"/>
            <a:chOff x="876300" y="4840605"/>
            <a:chExt cx="8328660" cy="645795"/>
          </a:xfrm>
        </p:grpSpPr>
        <p:sp>
          <p:nvSpPr>
            <p:cNvPr id="36" name="Ellipse 36"/>
            <p:cNvSpPr/>
            <p:nvPr/>
          </p:nvSpPr>
          <p:spPr>
            <a:xfrm>
              <a:off x="876300" y="4876800"/>
              <a:ext cx="533400" cy="533400"/>
            </a:xfrm>
            <a:prstGeom prst="ellipse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1008936" y="5057775"/>
              <a:ext cx="26812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肆</a:t>
              </a:r>
            </a:p>
          </p:txBody>
        </p:sp>
        <p:sp>
          <p:nvSpPr>
            <p:cNvPr id="38" name="Line 38"/>
            <p:cNvSpPr/>
            <p:nvPr/>
          </p:nvSpPr>
          <p:spPr>
            <a:xfrm>
              <a:off x="1409700" y="5143500"/>
              <a:ext cx="495300" cy="9525"/>
            </a:xfrm>
            <a:custGeom>
              <a:avLst/>
              <a:gdLst/>
              <a:ahLst/>
              <a:cxnLst/>
              <a:rect l="l" t="t" r="r" b="b"/>
              <a:pathLst>
                <a:path w="495300" h="9525">
                  <a:moveTo>
                    <a:pt x="0" y="0"/>
                  </a:moveTo>
                  <a:lnTo>
                    <a:pt x="495300" y="0"/>
                  </a:lnTo>
                </a:path>
              </a:pathLst>
            </a:custGeom>
            <a:noFill/>
            <a:ln w="14288">
              <a:solidFill>
                <a:srgbClr val="A52A2A"/>
              </a:solidFill>
              <a:custDash>
                <a:ds d="266666" sp="200000"/>
              </a:custDash>
            </a:ln>
          </p:spPr>
        </p:sp>
        <p:grpSp>
          <p:nvGrpSpPr>
            <p:cNvPr id="42" name="Group 42"/>
            <p:cNvGrpSpPr/>
            <p:nvPr/>
          </p:nvGrpSpPr>
          <p:grpSpPr>
            <a:xfrm>
              <a:off x="2052638" y="4986338"/>
              <a:ext cx="314325" cy="314325"/>
              <a:chOff x="2052638" y="4986338"/>
              <a:chExt cx="314325" cy="314325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2171454" y="5118825"/>
                <a:ext cx="63038" cy="63030"/>
              </a:xfrm>
              <a:custGeom>
                <a:avLst/>
                <a:gdLst/>
                <a:ahLst/>
                <a:cxnLst/>
                <a:rect l="l" t="t" r="r" b="b"/>
                <a:pathLst>
                  <a:path w="63038" h="63030">
                    <a:moveTo>
                      <a:pt x="13637" y="0"/>
                    </a:moveTo>
                    <a:cubicBezTo>
                      <a:pt x="0" y="13642"/>
                      <a:pt x="4" y="35756"/>
                      <a:pt x="13646" y="49393"/>
                    </a:cubicBezTo>
                    <a:cubicBezTo>
                      <a:pt x="27288" y="63030"/>
                      <a:pt x="49401" y="63026"/>
                      <a:pt x="63038" y="49384"/>
                    </a:cubicBezTo>
                  </a:path>
                </a:pathLst>
              </a:custGeom>
              <a:noFill/>
              <a:ln w="14288">
                <a:solidFill>
                  <a:srgbClr val="A52A2A"/>
                </a:solidFill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2052638" y="5038697"/>
                <a:ext cx="314325" cy="209768"/>
              </a:xfrm>
              <a:custGeom>
                <a:avLst/>
                <a:gdLst/>
                <a:ahLst/>
                <a:cxnLst/>
                <a:rect l="l" t="t" r="r" b="b"/>
                <a:pathLst>
                  <a:path w="314325" h="209768">
                    <a:moveTo>
                      <a:pt x="238904" y="186405"/>
                    </a:moveTo>
                    <a:cubicBezTo>
                      <a:pt x="214409" y="201731"/>
                      <a:pt x="186057" y="209768"/>
                      <a:pt x="157162" y="209578"/>
                    </a:cubicBezTo>
                    <a:cubicBezTo>
                      <a:pt x="94298" y="209578"/>
                      <a:pt x="41910" y="174653"/>
                      <a:pt x="0" y="104803"/>
                    </a:cubicBezTo>
                    <a:cubicBezTo>
                      <a:pt x="22212" y="67782"/>
                      <a:pt x="47358" y="40575"/>
                      <a:pt x="75438" y="23183"/>
                    </a:cubicBezTo>
                    <a:moveTo>
                      <a:pt x="125381" y="3171"/>
                    </a:moveTo>
                    <a:cubicBezTo>
                      <a:pt x="135841" y="1053"/>
                      <a:pt x="146490" y="0"/>
                      <a:pt x="157162" y="28"/>
                    </a:cubicBezTo>
                    <a:cubicBezTo>
                      <a:pt x="220027" y="28"/>
                      <a:pt x="272415" y="34953"/>
                      <a:pt x="314325" y="104803"/>
                    </a:cubicBezTo>
                    <a:cubicBezTo>
                      <a:pt x="302695" y="124186"/>
                      <a:pt x="290244" y="140898"/>
                      <a:pt x="276990" y="154920"/>
                    </a:cubicBezTo>
                  </a:path>
                </a:pathLst>
              </a:custGeom>
              <a:noFill/>
              <a:ln w="14288">
                <a:solidFill>
                  <a:srgbClr val="A52A2A"/>
                </a:solidFill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2052638" y="4986338"/>
                <a:ext cx="314325" cy="314325"/>
              </a:xfrm>
              <a:custGeom>
                <a:avLst/>
                <a:gdLst/>
                <a:ahLst/>
                <a:cxnLst/>
                <a:rect l="l" t="t" r="r" b="b"/>
                <a:pathLst>
                  <a:path w="314325" h="314325">
                    <a:moveTo>
                      <a:pt x="0" y="0"/>
                    </a:moveTo>
                    <a:lnTo>
                      <a:pt x="314325" y="314325"/>
                    </a:lnTo>
                  </a:path>
                </a:pathLst>
              </a:custGeom>
              <a:noFill/>
              <a:ln w="14288">
                <a:solidFill>
                  <a:srgbClr val="A52A2A"/>
                </a:solidFill>
              </a:ln>
            </p:spPr>
          </p:sp>
        </p:grpSp>
        <p:sp>
          <p:nvSpPr>
            <p:cNvPr id="43" name="TextBox 43"/>
            <p:cNvSpPr txBox="1"/>
            <p:nvPr/>
          </p:nvSpPr>
          <p:spPr>
            <a:xfrm>
              <a:off x="2545080" y="4840605"/>
              <a:ext cx="1341501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藏住判断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2556510" y="5204460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不在局势未明时表态，就不被绑架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6556486" y="4973955"/>
              <a:ext cx="222028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⟶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7303770" y="4998720"/>
              <a:ext cx="190119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不被迫站队</a:t>
              </a:r>
            </a:p>
          </p:txBody>
        </p:sp>
      </p:grpSp>
      <p:sp>
        <p:nvSpPr>
          <p:cNvPr id="48" name="TextBox 48"/>
          <p:cNvSpPr txBox="1"/>
          <p:nvPr/>
        </p:nvSpPr>
        <p:spPr>
          <a:xfrm>
            <a:off x="558165" y="6554152"/>
            <a:ext cx="816435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藏拙 · 十一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1476815" y="6554152"/>
            <a:ext cx="157020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13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5F1E8">
                  <a:alpha val="75000"/>
                </a:srgbClr>
              </a:gs>
              <a:gs pos="45000">
                <a:srgbClr val="F5F1E8">
                  <a:alpha val="30000"/>
                </a:srgbClr>
              </a:gs>
              <a:gs pos="100000">
                <a:srgbClr val="F5F1E8">
                  <a:alpha val="55000"/>
                </a:srgbClr>
              </a:gs>
            </a:gsLst>
            <a:lin ang="5400000" scaled="1"/>
          </a:gra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684520" y="711518"/>
            <a:ext cx="82296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dirty="0">
                <a:solidFill>
                  <a:srgbClr val="5C5852"/>
                </a:solidFill>
                <a:latin typeface="Georgia"/>
                <a:ea typeface="KaiTi"/>
                <a:cs typeface="Georgia"/>
              </a:rPr>
              <a:t>— 结 语 —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30193" y="1483995"/>
            <a:ext cx="11731614" cy="7924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39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顶级城府 = 压表现欲 × 稳胜负心 × 延迟满足</a:t>
            </a:r>
          </a:p>
        </p:txBody>
      </p:sp>
      <p:sp>
        <p:nvSpPr>
          <p:cNvPr id="6" name="Line 6"/>
          <p:cNvSpPr/>
          <p:nvPr/>
        </p:nvSpPr>
        <p:spPr>
          <a:xfrm>
            <a:off x="5143500" y="2286000"/>
            <a:ext cx="1905000" cy="9525"/>
          </a:xfrm>
          <a:custGeom>
            <a:avLst/>
            <a:gdLst/>
            <a:ahLst/>
            <a:cxnLst/>
            <a:rect l="l" t="t" r="r" b="b"/>
            <a:pathLst>
              <a:path w="1905000" h="9525">
                <a:moveTo>
                  <a:pt x="0" y="0"/>
                </a:moveTo>
                <a:lnTo>
                  <a:pt x="1905000" y="0"/>
                </a:lnTo>
              </a:path>
            </a:pathLst>
          </a:custGeom>
          <a:noFill/>
          <a:ln w="19050">
            <a:solidFill>
              <a:srgbClr val="A52A2A"/>
            </a:solidFill>
          </a:ln>
        </p:spPr>
      </p:sp>
      <p:grpSp>
        <p:nvGrpSpPr>
          <p:cNvPr id="9" name="Group 9"/>
          <p:cNvGrpSpPr/>
          <p:nvPr/>
        </p:nvGrpSpPr>
        <p:grpSpPr>
          <a:xfrm>
            <a:off x="5715000" y="2571750"/>
            <a:ext cx="762000" cy="885825"/>
            <a:chOff x="5715000" y="2571750"/>
            <a:chExt cx="762000" cy="885825"/>
          </a:xfrm>
        </p:grpSpPr>
        <p:sp>
          <p:nvSpPr>
            <p:cNvPr id="7" name="Rectangle 7"/>
            <p:cNvSpPr/>
            <p:nvPr/>
          </p:nvSpPr>
          <p:spPr>
            <a:xfrm>
              <a:off x="5715000" y="2571750"/>
              <a:ext cx="762000" cy="76200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801058" y="2787015"/>
              <a:ext cx="589883" cy="6705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300" b="1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藏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428690" y="3629978"/>
            <a:ext cx="5334619" cy="1661160"/>
            <a:chOff x="3428690" y="3629978"/>
            <a:chExt cx="5334619" cy="1661160"/>
          </a:xfrm>
        </p:grpSpPr>
        <p:sp>
          <p:nvSpPr>
            <p:cNvPr id="10" name="TextBox 10"/>
            <p:cNvSpPr txBox="1"/>
            <p:nvPr/>
          </p:nvSpPr>
          <p:spPr>
            <a:xfrm>
              <a:off x="3801118" y="3629978"/>
              <a:ext cx="4589764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55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沉得住 — 才不怕暂时被低估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01118" y="4201478"/>
              <a:ext cx="4589764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55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藏得住 — 才不怕一时没掌声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428690" y="4772978"/>
              <a:ext cx="5334619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55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等得起 — 才能让结果替自己说话</a:t>
              </a:r>
            </a:p>
          </p:txBody>
        </p:sp>
      </p:grpSp>
      <p:sp>
        <p:nvSpPr>
          <p:cNvPr id="14" name="Line 14"/>
          <p:cNvSpPr/>
          <p:nvPr/>
        </p:nvSpPr>
        <p:spPr>
          <a:xfrm>
            <a:off x="5524500" y="5905500"/>
            <a:ext cx="1143000" cy="9525"/>
          </a:xfrm>
          <a:custGeom>
            <a:avLst/>
            <a:gdLst/>
            <a:ahLst/>
            <a:cxnLst/>
            <a:rect l="l" t="t" r="r" b="b"/>
            <a:pathLst>
              <a:path w="1143000" h="9525">
                <a:moveTo>
                  <a:pt x="0" y="0"/>
                </a:moveTo>
                <a:lnTo>
                  <a:pt x="1143000" y="0"/>
                </a:lnTo>
              </a:path>
            </a:pathLst>
          </a:custGeom>
          <a:noFill/>
          <a:ln w="19050">
            <a:solidFill>
              <a:srgbClr val="A52A2A"/>
            </a:solidFill>
          </a:ln>
        </p:spPr>
      </p:sp>
      <p:sp>
        <p:nvSpPr>
          <p:cNvPr id="15" name="TextBox 15"/>
          <p:cNvSpPr txBox="1"/>
          <p:nvPr/>
        </p:nvSpPr>
        <p:spPr>
          <a:xfrm>
            <a:off x="5007292" y="6156960"/>
            <a:ext cx="2177415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20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谋 事 论 · 论 尽 成 事 逻 辑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58165" y="6554152"/>
            <a:ext cx="663083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藏拙 · 终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476815" y="6554152"/>
            <a:ext cx="157020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14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1E8">
              <a:alpha val="78000"/>
            </a:srgbClr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684520" y="997268"/>
            <a:ext cx="82296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dirty="0">
                <a:solidFill>
                  <a:srgbClr val="8B8680"/>
                </a:solidFill>
                <a:latin typeface="Georgia"/>
                <a:ea typeface="KaiTi"/>
                <a:cs typeface="Georgia"/>
              </a:rPr>
              <a:t>— 引 子 —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873375" y="2228850"/>
            <a:ext cx="311150" cy="266700"/>
            <a:chOff x="2873375" y="2228850"/>
            <a:chExt cx="311150" cy="266700"/>
          </a:xfrm>
        </p:grpSpPr>
        <p:sp>
          <p:nvSpPr>
            <p:cNvPr id="5" name="Freeform 5"/>
            <p:cNvSpPr/>
            <p:nvPr/>
          </p:nvSpPr>
          <p:spPr>
            <a:xfrm>
              <a:off x="2873375" y="2228850"/>
              <a:ext cx="111125" cy="266700"/>
            </a:xfrm>
            <a:custGeom>
              <a:avLst/>
              <a:gdLst/>
              <a:ahLst/>
              <a:cxnLst/>
              <a:rect l="l" t="t" r="r" b="b"/>
              <a:pathLst>
                <a:path w="111125" h="266700">
                  <a:moveTo>
                    <a:pt x="111125" y="111125"/>
                  </a:moveTo>
                  <a:lnTo>
                    <a:pt x="22225" y="111125"/>
                  </a:lnTo>
                  <a:cubicBezTo>
                    <a:pt x="9950" y="111125"/>
                    <a:pt x="0" y="101175"/>
                    <a:pt x="0" y="88900"/>
                  </a:cubicBezTo>
                  <a:lnTo>
                    <a:pt x="0" y="22225"/>
                  </a:lnTo>
                  <a:cubicBezTo>
                    <a:pt x="0" y="9950"/>
                    <a:pt x="9950" y="0"/>
                    <a:pt x="22225" y="0"/>
                  </a:cubicBezTo>
                  <a:lnTo>
                    <a:pt x="88900" y="0"/>
                  </a:lnTo>
                  <a:cubicBezTo>
                    <a:pt x="101175" y="0"/>
                    <a:pt x="111125" y="9950"/>
                    <a:pt x="111125" y="22225"/>
                  </a:cubicBezTo>
                  <a:lnTo>
                    <a:pt x="111125" y="155575"/>
                  </a:lnTo>
                  <a:cubicBezTo>
                    <a:pt x="111125" y="214849"/>
                    <a:pt x="81499" y="251876"/>
                    <a:pt x="22225" y="266700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  <p:sp>
          <p:nvSpPr>
            <p:cNvPr id="6" name="Freeform 6"/>
            <p:cNvSpPr/>
            <p:nvPr/>
          </p:nvSpPr>
          <p:spPr>
            <a:xfrm>
              <a:off x="3073400" y="2228850"/>
              <a:ext cx="111125" cy="266700"/>
            </a:xfrm>
            <a:custGeom>
              <a:avLst/>
              <a:gdLst/>
              <a:ahLst/>
              <a:cxnLst/>
              <a:rect l="l" t="t" r="r" b="b"/>
              <a:pathLst>
                <a:path w="111125" h="266700">
                  <a:moveTo>
                    <a:pt x="111125" y="111125"/>
                  </a:moveTo>
                  <a:lnTo>
                    <a:pt x="22225" y="111125"/>
                  </a:lnTo>
                  <a:cubicBezTo>
                    <a:pt x="9950" y="111125"/>
                    <a:pt x="0" y="101175"/>
                    <a:pt x="0" y="88900"/>
                  </a:cubicBezTo>
                  <a:lnTo>
                    <a:pt x="0" y="22225"/>
                  </a:lnTo>
                  <a:cubicBezTo>
                    <a:pt x="0" y="9950"/>
                    <a:pt x="9950" y="0"/>
                    <a:pt x="22225" y="0"/>
                  </a:cubicBezTo>
                  <a:lnTo>
                    <a:pt x="88900" y="0"/>
                  </a:lnTo>
                  <a:cubicBezTo>
                    <a:pt x="101175" y="0"/>
                    <a:pt x="111125" y="9950"/>
                    <a:pt x="111125" y="22225"/>
                  </a:cubicBezTo>
                  <a:lnTo>
                    <a:pt x="111125" y="155575"/>
                  </a:lnTo>
                  <a:cubicBezTo>
                    <a:pt x="111125" y="214849"/>
                    <a:pt x="81499" y="251876"/>
                    <a:pt x="22225" y="266700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3826764" y="3101340"/>
            <a:ext cx="4538472" cy="975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48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男人太早亮牌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58718" y="3958590"/>
            <a:ext cx="5274564" cy="975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48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就是给别人递刀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007475" y="4648200"/>
            <a:ext cx="311150" cy="266700"/>
            <a:chOff x="9007475" y="4648200"/>
            <a:chExt cx="311150" cy="266700"/>
          </a:xfrm>
        </p:grpSpPr>
        <p:sp>
          <p:nvSpPr>
            <p:cNvPr id="10" name="Freeform 10"/>
            <p:cNvSpPr/>
            <p:nvPr/>
          </p:nvSpPr>
          <p:spPr>
            <a:xfrm>
              <a:off x="9207500" y="4648200"/>
              <a:ext cx="111125" cy="266700"/>
            </a:xfrm>
            <a:custGeom>
              <a:avLst/>
              <a:gdLst/>
              <a:ahLst/>
              <a:cxnLst/>
              <a:rect l="l" t="t" r="r" b="b"/>
              <a:pathLst>
                <a:path w="111125" h="266700">
                  <a:moveTo>
                    <a:pt x="0" y="155575"/>
                  </a:moveTo>
                  <a:lnTo>
                    <a:pt x="88900" y="155575"/>
                  </a:lnTo>
                  <a:cubicBezTo>
                    <a:pt x="101175" y="155575"/>
                    <a:pt x="111125" y="165525"/>
                    <a:pt x="111125" y="177800"/>
                  </a:cubicBezTo>
                  <a:lnTo>
                    <a:pt x="111125" y="244475"/>
                  </a:lnTo>
                  <a:cubicBezTo>
                    <a:pt x="111125" y="256750"/>
                    <a:pt x="101175" y="266700"/>
                    <a:pt x="88900" y="266700"/>
                  </a:cubicBezTo>
                  <a:lnTo>
                    <a:pt x="22225" y="266700"/>
                  </a:lnTo>
                  <a:cubicBezTo>
                    <a:pt x="9950" y="266700"/>
                    <a:pt x="0" y="256750"/>
                    <a:pt x="0" y="244475"/>
                  </a:cubicBezTo>
                  <a:lnTo>
                    <a:pt x="0" y="111125"/>
                  </a:lnTo>
                  <a:cubicBezTo>
                    <a:pt x="0" y="51851"/>
                    <a:pt x="29626" y="14824"/>
                    <a:pt x="88900" y="0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  <p:sp>
          <p:nvSpPr>
            <p:cNvPr id="11" name="Freeform 11"/>
            <p:cNvSpPr/>
            <p:nvPr/>
          </p:nvSpPr>
          <p:spPr>
            <a:xfrm>
              <a:off x="9007475" y="4648200"/>
              <a:ext cx="111125" cy="266700"/>
            </a:xfrm>
            <a:custGeom>
              <a:avLst/>
              <a:gdLst/>
              <a:ahLst/>
              <a:cxnLst/>
              <a:rect l="l" t="t" r="r" b="b"/>
              <a:pathLst>
                <a:path w="111125" h="266700">
                  <a:moveTo>
                    <a:pt x="0" y="155575"/>
                  </a:moveTo>
                  <a:lnTo>
                    <a:pt x="88900" y="155575"/>
                  </a:lnTo>
                  <a:cubicBezTo>
                    <a:pt x="101175" y="155575"/>
                    <a:pt x="111125" y="165525"/>
                    <a:pt x="111125" y="177800"/>
                  </a:cubicBezTo>
                  <a:lnTo>
                    <a:pt x="111125" y="244475"/>
                  </a:lnTo>
                  <a:cubicBezTo>
                    <a:pt x="111125" y="256750"/>
                    <a:pt x="101175" y="266700"/>
                    <a:pt x="88900" y="266700"/>
                  </a:cubicBezTo>
                  <a:lnTo>
                    <a:pt x="22225" y="266700"/>
                  </a:lnTo>
                  <a:cubicBezTo>
                    <a:pt x="9950" y="266700"/>
                    <a:pt x="0" y="256750"/>
                    <a:pt x="0" y="244475"/>
                  </a:cubicBezTo>
                  <a:lnTo>
                    <a:pt x="0" y="111125"/>
                  </a:lnTo>
                  <a:cubicBezTo>
                    <a:pt x="0" y="51851"/>
                    <a:pt x="29626" y="14824"/>
                    <a:pt x="88900" y="0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</p:grpSp>
      <p:sp>
        <p:nvSpPr>
          <p:cNvPr id="13" name="Line 13"/>
          <p:cNvSpPr/>
          <p:nvPr/>
        </p:nvSpPr>
        <p:spPr>
          <a:xfrm>
            <a:off x="5715000" y="5334000"/>
            <a:ext cx="762000" cy="9525"/>
          </a:xfrm>
          <a:custGeom>
            <a:avLst/>
            <a:gdLst/>
            <a:ahLst/>
            <a:cxnLst/>
            <a:rect l="l" t="t" r="r" b="b"/>
            <a:pathLst>
              <a:path w="762000" h="9525">
                <a:moveTo>
                  <a:pt x="0" y="0"/>
                </a:moveTo>
                <a:lnTo>
                  <a:pt x="762000" y="0"/>
                </a:lnTo>
              </a:path>
            </a:pathLst>
          </a:custGeom>
          <a:noFill/>
          <a:ln w="19050">
            <a:solidFill>
              <a:srgbClr val="A52A2A"/>
            </a:solidFill>
          </a:ln>
        </p:spPr>
      </p:sp>
      <p:sp>
        <p:nvSpPr>
          <p:cNvPr id="14" name="TextBox 14"/>
          <p:cNvSpPr txBox="1"/>
          <p:nvPr/>
        </p:nvSpPr>
        <p:spPr>
          <a:xfrm>
            <a:off x="3614261" y="5950268"/>
            <a:ext cx="4963478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能力不够时出锋芒，叫冒进；筹码不够时争输赢，叫暴露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38477" y="6458902"/>
            <a:ext cx="195358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02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1E8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29590" y="405765"/>
            <a:ext cx="4132326" cy="6705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3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烧烤摊上的两种人</a:t>
            </a:r>
          </a:p>
        </p:txBody>
      </p:sp>
      <p:sp>
        <p:nvSpPr>
          <p:cNvPr id="4" name="Line 4"/>
          <p:cNvSpPr/>
          <p:nvPr/>
        </p:nvSpPr>
        <p:spPr>
          <a:xfrm>
            <a:off x="571500" y="952500"/>
            <a:ext cx="952500" cy="9525"/>
          </a:xfrm>
          <a:custGeom>
            <a:avLst/>
            <a:gdLst/>
            <a:ahLst/>
            <a:cxnLst/>
            <a:rect l="l" t="t" r="r" b="b"/>
            <a:pathLst>
              <a:path w="952500" h="9525">
                <a:moveTo>
                  <a:pt x="0" y="0"/>
                </a:moveTo>
                <a:lnTo>
                  <a:pt x="952500" y="0"/>
                </a:lnTo>
              </a:path>
            </a:pathLst>
          </a:custGeom>
          <a:noFill/>
          <a:ln w="28575">
            <a:solidFill>
              <a:srgbClr val="A52A2A"/>
            </a:solidFill>
          </a:ln>
        </p:spPr>
      </p:sp>
      <p:sp>
        <p:nvSpPr>
          <p:cNvPr id="5" name="TextBox 5"/>
          <p:cNvSpPr txBox="1"/>
          <p:nvPr/>
        </p:nvSpPr>
        <p:spPr>
          <a:xfrm>
            <a:off x="554355" y="1140142"/>
            <a:ext cx="3386138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同一张桌、同一杯酒，散场时已分高下</a:t>
            </a:r>
          </a:p>
        </p:txBody>
      </p:sp>
      <p:sp>
        <p:nvSpPr>
          <p:cNvPr id="6" name="Line 6"/>
          <p:cNvSpPr/>
          <p:nvPr/>
        </p:nvSpPr>
        <p:spPr>
          <a:xfrm>
            <a:off x="6096000" y="1714500"/>
            <a:ext cx="9525" cy="3619500"/>
          </a:xfrm>
          <a:custGeom>
            <a:avLst/>
            <a:gdLst/>
            <a:ahLst/>
            <a:cxnLst/>
            <a:rect l="l" t="t" r="r" b="b"/>
            <a:pathLst>
              <a:path w="9525" h="3619500">
                <a:moveTo>
                  <a:pt x="0" y="0"/>
                </a:moveTo>
                <a:lnTo>
                  <a:pt x="0" y="3619500"/>
                </a:lnTo>
              </a:path>
            </a:pathLst>
          </a:custGeom>
          <a:noFill/>
          <a:ln w="9525">
            <a:solidFill>
              <a:srgbClr val="C8C0AE"/>
            </a:solidFill>
            <a:custDash>
              <a:ds d="600000" sp="600000"/>
            </a:custDash>
          </a:ln>
        </p:spPr>
      </p:sp>
      <p:sp>
        <p:nvSpPr>
          <p:cNvPr id="7" name="Ellipse 7"/>
          <p:cNvSpPr/>
          <p:nvPr/>
        </p:nvSpPr>
        <p:spPr>
          <a:xfrm>
            <a:off x="5829300" y="3257550"/>
            <a:ext cx="533400" cy="533400"/>
          </a:xfrm>
          <a:prstGeom prst="ellipse">
            <a:avLst/>
          </a:prstGeom>
          <a:solidFill>
            <a:srgbClr val="F5F1E8"/>
          </a:solidFill>
          <a:ln w="19050">
            <a:solidFill>
              <a:srgbClr val="A52A2A"/>
            </a:solidFill>
          </a:ln>
        </p:spPr>
      </p:sp>
      <p:sp>
        <p:nvSpPr>
          <p:cNvPr id="8" name="TextBox 8"/>
          <p:cNvSpPr txBox="1"/>
          <p:nvPr/>
        </p:nvSpPr>
        <p:spPr>
          <a:xfrm>
            <a:off x="5961936" y="3438525"/>
            <a:ext cx="268129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b="1" dirty="0">
                <a:solidFill>
                  <a:srgbClr val="A52A2A"/>
                </a:solidFill>
                <a:latin typeface="Georgia"/>
                <a:ea typeface="KaiTi"/>
                <a:cs typeface="Georgia"/>
              </a:rPr>
              <a:t>观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731520" y="1714500"/>
            <a:ext cx="4792980" cy="3490912"/>
            <a:chOff x="731520" y="1714500"/>
            <a:chExt cx="4792980" cy="3490912"/>
          </a:xfrm>
        </p:grpSpPr>
        <p:sp>
          <p:nvSpPr>
            <p:cNvPr id="9" name="Rectangle 9"/>
            <p:cNvSpPr/>
            <p:nvPr/>
          </p:nvSpPr>
          <p:spPr>
            <a:xfrm>
              <a:off x="762000" y="1714500"/>
              <a:ext cx="1143000" cy="323850"/>
            </a:xfrm>
            <a:prstGeom prst="rect">
              <a:avLst/>
            </a:prstGeom>
            <a:noFill/>
            <a:ln w="14288">
              <a:solidFill>
                <a:srgbClr val="1A1A1A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089612" y="1787842"/>
              <a:ext cx="48777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其 一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31520" y="2217420"/>
              <a:ext cx="226923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急于亮牌的人</a:t>
              </a:r>
            </a:p>
          </p:txBody>
        </p:sp>
        <p:sp>
          <p:nvSpPr>
            <p:cNvPr id="12" name="Line 12"/>
            <p:cNvSpPr/>
            <p:nvPr/>
          </p:nvSpPr>
          <p:spPr>
            <a:xfrm>
              <a:off x="762000" y="2667000"/>
              <a:ext cx="762000" cy="9525"/>
            </a:xfrm>
            <a:custGeom>
              <a:avLst/>
              <a:gdLst/>
              <a:ahLst/>
              <a:cxnLst/>
              <a:rect l="l" t="t" r="r" b="b"/>
              <a:pathLst>
                <a:path w="762000" h="9525">
                  <a:moveTo>
                    <a:pt x="0" y="0"/>
                  </a:moveTo>
                  <a:lnTo>
                    <a:pt x="762000" y="0"/>
                  </a:lnTo>
                </a:path>
              </a:pathLst>
            </a:custGeom>
            <a:noFill/>
            <a:ln w="14288">
              <a:solidFill>
                <a:srgbClr val="1A1A1A"/>
              </a:solidFill>
            </a:ln>
          </p:spPr>
        </p:sp>
        <p:sp>
          <p:nvSpPr>
            <p:cNvPr id="13" name="Freeform 13"/>
            <p:cNvSpPr/>
            <p:nvPr/>
          </p:nvSpPr>
          <p:spPr>
            <a:xfrm>
              <a:off x="825500" y="3092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50"/>
                  </a:moveTo>
                  <a:cubicBezTo>
                    <a:pt x="0" y="49285"/>
                    <a:pt x="14215" y="63500"/>
                    <a:pt x="31750" y="63500"/>
                  </a:cubicBezTo>
                  <a:cubicBezTo>
                    <a:pt x="49285" y="63500"/>
                    <a:pt x="63500" y="49285"/>
                    <a:pt x="63500" y="31750"/>
                  </a:cubicBezTo>
                  <a:cubicBezTo>
                    <a:pt x="63500" y="14215"/>
                    <a:pt x="49285" y="0"/>
                    <a:pt x="31750" y="0"/>
                  </a:cubicBezTo>
                  <a:cubicBezTo>
                    <a:pt x="14215" y="0"/>
                    <a:pt x="0" y="14215"/>
                    <a:pt x="0" y="31750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047750" y="3019425"/>
              <a:ext cx="28860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1A1A1A"/>
                  </a:solidFill>
                  <a:latin typeface="Arial"/>
                  <a:ea typeface="Microsoft YaHei"/>
                  <a:cs typeface="Arial"/>
                </a:rPr>
                <a:t>开口讲认识谁、手里什么项目</a:t>
              </a:r>
            </a:p>
          </p:txBody>
        </p:sp>
        <p:sp>
          <p:nvSpPr>
            <p:cNvPr id="15" name="Freeform 15"/>
            <p:cNvSpPr/>
            <p:nvPr/>
          </p:nvSpPr>
          <p:spPr>
            <a:xfrm>
              <a:off x="825500" y="3568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50"/>
                  </a:moveTo>
                  <a:cubicBezTo>
                    <a:pt x="0" y="49285"/>
                    <a:pt x="14215" y="63500"/>
                    <a:pt x="31750" y="63500"/>
                  </a:cubicBezTo>
                  <a:cubicBezTo>
                    <a:pt x="49285" y="63500"/>
                    <a:pt x="63500" y="49285"/>
                    <a:pt x="63500" y="31750"/>
                  </a:cubicBezTo>
                  <a:cubicBezTo>
                    <a:pt x="63500" y="14215"/>
                    <a:pt x="49285" y="0"/>
                    <a:pt x="31750" y="0"/>
                  </a:cubicBezTo>
                  <a:cubicBezTo>
                    <a:pt x="14215" y="0"/>
                    <a:pt x="0" y="14215"/>
                    <a:pt x="0" y="31750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047750" y="3495675"/>
              <a:ext cx="20097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1A1A1A"/>
                  </a:solidFill>
                  <a:latin typeface="Arial"/>
                  <a:ea typeface="Microsoft YaHei"/>
                  <a:cs typeface="Arial"/>
                </a:rPr>
                <a:t>未来能调动多少资源</a:t>
              </a:r>
            </a:p>
          </p:txBody>
        </p:sp>
        <p:sp>
          <p:nvSpPr>
            <p:cNvPr id="17" name="Freeform 17"/>
            <p:cNvSpPr/>
            <p:nvPr/>
          </p:nvSpPr>
          <p:spPr>
            <a:xfrm>
              <a:off x="825500" y="40449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50"/>
                  </a:moveTo>
                  <a:cubicBezTo>
                    <a:pt x="0" y="49285"/>
                    <a:pt x="14215" y="63500"/>
                    <a:pt x="31750" y="63500"/>
                  </a:cubicBezTo>
                  <a:cubicBezTo>
                    <a:pt x="49285" y="63500"/>
                    <a:pt x="63500" y="49285"/>
                    <a:pt x="63500" y="31750"/>
                  </a:cubicBezTo>
                  <a:cubicBezTo>
                    <a:pt x="63500" y="14215"/>
                    <a:pt x="49285" y="0"/>
                    <a:pt x="31750" y="0"/>
                  </a:cubicBezTo>
                  <a:cubicBezTo>
                    <a:pt x="14215" y="0"/>
                    <a:pt x="0" y="14215"/>
                    <a:pt x="0" y="31750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047750" y="3971925"/>
              <a:ext cx="26670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1A1A1A"/>
                  </a:solidFill>
                  <a:latin typeface="Arial"/>
                  <a:ea typeface="Microsoft YaHei"/>
                  <a:cs typeface="Arial"/>
                </a:rPr>
                <a:t>借酒兴起，恨不得全场看见</a:t>
              </a:r>
            </a:p>
          </p:txBody>
        </p:sp>
        <p:sp>
          <p:nvSpPr>
            <p:cNvPr id="19" name="Rectangle 19"/>
            <p:cNvSpPr/>
            <p:nvPr/>
          </p:nvSpPr>
          <p:spPr>
            <a:xfrm>
              <a:off x="762000" y="4476750"/>
              <a:ext cx="4762500" cy="723900"/>
            </a:xfrm>
            <a:prstGeom prst="rect">
              <a:avLst/>
            </a:prstGeom>
            <a:solidFill>
              <a:srgbClr val="EFEAD9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937260" y="463296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旁人反应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31545" y="4870132"/>
              <a:ext cx="4415742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嘴上恭维，眼神在盘算 — 谁能借、谁能压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446520" y="1714500"/>
            <a:ext cx="4792980" cy="3490912"/>
            <a:chOff x="6446520" y="1714500"/>
            <a:chExt cx="4792980" cy="3490912"/>
          </a:xfrm>
        </p:grpSpPr>
        <p:sp>
          <p:nvSpPr>
            <p:cNvPr id="23" name="Rectangle 23"/>
            <p:cNvSpPr/>
            <p:nvPr/>
          </p:nvSpPr>
          <p:spPr>
            <a:xfrm>
              <a:off x="6477000" y="1714500"/>
              <a:ext cx="1143000" cy="32385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6804612" y="1787842"/>
              <a:ext cx="48777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其 二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446520" y="2217420"/>
              <a:ext cx="226923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不动声色的人</a:t>
              </a:r>
            </a:p>
          </p:txBody>
        </p:sp>
        <p:sp>
          <p:nvSpPr>
            <p:cNvPr id="26" name="Line 26"/>
            <p:cNvSpPr/>
            <p:nvPr/>
          </p:nvSpPr>
          <p:spPr>
            <a:xfrm>
              <a:off x="6477000" y="2667000"/>
              <a:ext cx="762000" cy="9525"/>
            </a:xfrm>
            <a:custGeom>
              <a:avLst/>
              <a:gdLst/>
              <a:ahLst/>
              <a:cxnLst/>
              <a:rect l="l" t="t" r="r" b="b"/>
              <a:pathLst>
                <a:path w="762000" h="9525">
                  <a:moveTo>
                    <a:pt x="0" y="0"/>
                  </a:moveTo>
                  <a:lnTo>
                    <a:pt x="762000" y="0"/>
                  </a:lnTo>
                </a:path>
              </a:pathLst>
            </a:custGeom>
            <a:noFill/>
            <a:ln w="19050">
              <a:solidFill>
                <a:srgbClr val="A52A2A"/>
              </a:solidFill>
            </a:ln>
          </p:spPr>
        </p:sp>
        <p:sp>
          <p:nvSpPr>
            <p:cNvPr id="27" name="Freeform 27"/>
            <p:cNvSpPr/>
            <p:nvPr/>
          </p:nvSpPr>
          <p:spPr>
            <a:xfrm>
              <a:off x="6540500" y="3092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50"/>
                  </a:moveTo>
                  <a:cubicBezTo>
                    <a:pt x="0" y="49285"/>
                    <a:pt x="14215" y="63500"/>
                    <a:pt x="31750" y="63500"/>
                  </a:cubicBezTo>
                  <a:cubicBezTo>
                    <a:pt x="49285" y="63500"/>
                    <a:pt x="63500" y="49285"/>
                    <a:pt x="63500" y="31750"/>
                  </a:cubicBezTo>
                  <a:cubicBezTo>
                    <a:pt x="63500" y="14215"/>
                    <a:pt x="49285" y="0"/>
                    <a:pt x="31750" y="0"/>
                  </a:cubicBezTo>
                  <a:cubicBezTo>
                    <a:pt x="14215" y="0"/>
                    <a:pt x="0" y="14215"/>
                    <a:pt x="0" y="31750"/>
                  </a:cubicBezTo>
                </a:path>
              </a:pathLst>
            </a:custGeom>
            <a:noFill/>
            <a:ln w="14288">
              <a:solidFill>
                <a:srgbClr val="1A1A1A"/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6762750" y="3019425"/>
              <a:ext cx="26670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1A1A1A"/>
                  </a:solidFill>
                  <a:latin typeface="Arial"/>
                  <a:ea typeface="Microsoft YaHei"/>
                  <a:cs typeface="Arial"/>
                </a:rPr>
                <a:t>话不多，只问几句关键问题</a:t>
              </a:r>
            </a:p>
          </p:txBody>
        </p:sp>
        <p:sp>
          <p:nvSpPr>
            <p:cNvPr id="29" name="Freeform 29"/>
            <p:cNvSpPr/>
            <p:nvPr/>
          </p:nvSpPr>
          <p:spPr>
            <a:xfrm>
              <a:off x="6540500" y="3568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50"/>
                  </a:moveTo>
                  <a:cubicBezTo>
                    <a:pt x="0" y="49285"/>
                    <a:pt x="14215" y="63500"/>
                    <a:pt x="31750" y="63500"/>
                  </a:cubicBezTo>
                  <a:cubicBezTo>
                    <a:pt x="49285" y="63500"/>
                    <a:pt x="63500" y="49285"/>
                    <a:pt x="63500" y="31750"/>
                  </a:cubicBezTo>
                  <a:cubicBezTo>
                    <a:pt x="63500" y="14215"/>
                    <a:pt x="49285" y="0"/>
                    <a:pt x="31750" y="0"/>
                  </a:cubicBezTo>
                  <a:cubicBezTo>
                    <a:pt x="14215" y="0"/>
                    <a:pt x="0" y="14215"/>
                    <a:pt x="0" y="31750"/>
                  </a:cubicBezTo>
                </a:path>
              </a:pathLst>
            </a:custGeom>
            <a:noFill/>
            <a:ln w="14288">
              <a:solidFill>
                <a:srgbClr val="1A1A1A"/>
              </a:solidFill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6762750" y="3495675"/>
              <a:ext cx="22288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1A1A1A"/>
                  </a:solidFill>
                  <a:latin typeface="Arial"/>
                  <a:ea typeface="Microsoft YaHei"/>
                  <a:cs typeface="Arial"/>
                </a:rPr>
                <a:t>听完就笑笑，端杯不语</a:t>
              </a:r>
            </a:p>
          </p:txBody>
        </p:sp>
        <p:sp>
          <p:nvSpPr>
            <p:cNvPr id="31" name="Freeform 31"/>
            <p:cNvSpPr/>
            <p:nvPr/>
          </p:nvSpPr>
          <p:spPr>
            <a:xfrm>
              <a:off x="6540500" y="40449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50"/>
                  </a:moveTo>
                  <a:cubicBezTo>
                    <a:pt x="0" y="49285"/>
                    <a:pt x="14215" y="63500"/>
                    <a:pt x="31750" y="63500"/>
                  </a:cubicBezTo>
                  <a:cubicBezTo>
                    <a:pt x="49285" y="63500"/>
                    <a:pt x="63500" y="49285"/>
                    <a:pt x="63500" y="31750"/>
                  </a:cubicBezTo>
                  <a:cubicBezTo>
                    <a:pt x="63500" y="14215"/>
                    <a:pt x="49285" y="0"/>
                    <a:pt x="31750" y="0"/>
                  </a:cubicBezTo>
                  <a:cubicBezTo>
                    <a:pt x="14215" y="0"/>
                    <a:pt x="0" y="14215"/>
                    <a:pt x="0" y="31750"/>
                  </a:cubicBezTo>
                </a:path>
              </a:pathLst>
            </a:custGeom>
            <a:noFill/>
            <a:ln w="14288">
              <a:solidFill>
                <a:srgbClr val="1A1A1A"/>
              </a:solidFill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6762750" y="3971925"/>
              <a:ext cx="24479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1A1A1A"/>
                  </a:solidFill>
                  <a:latin typeface="Arial"/>
                  <a:ea typeface="Microsoft YaHei"/>
                  <a:cs typeface="Arial"/>
                </a:rPr>
                <a:t>把别人的底牌看了七八分</a:t>
              </a:r>
            </a:p>
          </p:txBody>
        </p:sp>
        <p:sp>
          <p:nvSpPr>
            <p:cNvPr id="33" name="Rectangle 33"/>
            <p:cNvSpPr/>
            <p:nvPr/>
          </p:nvSpPr>
          <p:spPr>
            <a:xfrm>
              <a:off x="6477000" y="4476750"/>
              <a:ext cx="4762500" cy="7239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6652260" y="4632960"/>
              <a:ext cx="3810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C8C0AE"/>
                  </a:solidFill>
                  <a:latin typeface="Arial"/>
                  <a:ea typeface="Microsoft YaHei"/>
                  <a:cs typeface="Arial"/>
                </a:rPr>
                <a:t>真相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646545" y="4870132"/>
              <a:ext cx="3174682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散场时，沉默的那个才是赢家</a:t>
              </a:r>
            </a:p>
          </p:txBody>
        </p:sp>
      </p:grpSp>
      <p:sp>
        <p:nvSpPr>
          <p:cNvPr id="37" name="Line 37"/>
          <p:cNvSpPr/>
          <p:nvPr/>
        </p:nvSpPr>
        <p:spPr>
          <a:xfrm>
            <a:off x="571500" y="5810250"/>
            <a:ext cx="11049000" cy="9525"/>
          </a:xfrm>
          <a:custGeom>
            <a:avLst/>
            <a:gdLst/>
            <a:ahLst/>
            <a:cxnLst/>
            <a:rect l="l" t="t" r="r" b="b"/>
            <a:pathLst>
              <a:path w="11049000" h="9525">
                <a:moveTo>
                  <a:pt x="0" y="0"/>
                </a:moveTo>
                <a:lnTo>
                  <a:pt x="11049000" y="0"/>
                </a:lnTo>
              </a:path>
            </a:pathLst>
          </a:custGeom>
          <a:noFill/>
          <a:ln w="9525">
            <a:solidFill>
              <a:srgbClr val="C8C0AE"/>
            </a:solidFill>
          </a:ln>
        </p:spPr>
      </p:sp>
      <p:sp>
        <p:nvSpPr>
          <p:cNvPr id="38" name="TextBox 38"/>
          <p:cNvSpPr txBox="1"/>
          <p:nvPr/>
        </p:nvSpPr>
        <p:spPr>
          <a:xfrm>
            <a:off x="2424160" y="6060758"/>
            <a:ext cx="7343680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世上的局 · 不是输在没本事 · 而是输在太早让别人知道你有什么本事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58165" y="6458902"/>
            <a:ext cx="663083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藏拙 · 一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438477" y="6458902"/>
            <a:ext cx="195358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03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1E8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29590" y="405765"/>
            <a:ext cx="2614136" cy="6705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3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什么是藏拙</a:t>
            </a:r>
          </a:p>
        </p:txBody>
      </p:sp>
      <p:sp>
        <p:nvSpPr>
          <p:cNvPr id="4" name="Line 4"/>
          <p:cNvSpPr/>
          <p:nvPr/>
        </p:nvSpPr>
        <p:spPr>
          <a:xfrm>
            <a:off x="571500" y="952500"/>
            <a:ext cx="952500" cy="9525"/>
          </a:xfrm>
          <a:custGeom>
            <a:avLst/>
            <a:gdLst/>
            <a:ahLst/>
            <a:cxnLst/>
            <a:rect l="l" t="t" r="r" b="b"/>
            <a:pathLst>
              <a:path w="952500" h="9525">
                <a:moveTo>
                  <a:pt x="0" y="0"/>
                </a:moveTo>
                <a:lnTo>
                  <a:pt x="952500" y="0"/>
                </a:lnTo>
              </a:path>
            </a:pathLst>
          </a:custGeom>
          <a:noFill/>
          <a:ln w="28575">
            <a:solidFill>
              <a:srgbClr val="A52A2A"/>
            </a:solidFill>
          </a:ln>
        </p:spPr>
      </p:sp>
      <p:sp>
        <p:nvSpPr>
          <p:cNvPr id="5" name="TextBox 5"/>
          <p:cNvSpPr txBox="1"/>
          <p:nvPr/>
        </p:nvSpPr>
        <p:spPr>
          <a:xfrm>
            <a:off x="554355" y="1140142"/>
            <a:ext cx="2222849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先撇清三件它"不是"的事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50545" y="1822132"/>
            <a:ext cx="4286250" cy="335280"/>
            <a:chOff x="550545" y="1822132"/>
            <a:chExt cx="4286250" cy="335280"/>
          </a:xfrm>
        </p:grpSpPr>
        <p:sp>
          <p:nvSpPr>
            <p:cNvPr id="6" name="TextBox 6"/>
            <p:cNvSpPr txBox="1"/>
            <p:nvPr/>
          </p:nvSpPr>
          <p:spPr>
            <a:xfrm>
              <a:off x="550545" y="1822132"/>
              <a:ext cx="52387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5C5852"/>
                  </a:solidFill>
                  <a:latin typeface="Georgia"/>
                  <a:ea typeface="KaiTi"/>
                  <a:cs typeface="Georgia"/>
                </a:rPr>
                <a:t>藏拙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312545" y="1822132"/>
              <a:ext cx="17445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≠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645920" y="1822132"/>
              <a:ext cx="52387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5C5852"/>
                  </a:solidFill>
                  <a:latin typeface="Georgia"/>
                  <a:ea typeface="KaiTi"/>
                  <a:cs typeface="Georgia"/>
                </a:rPr>
                <a:t>装傻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646045" y="1822132"/>
              <a:ext cx="17445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≠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979420" y="1822132"/>
              <a:ext cx="52387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5C5852"/>
                  </a:solidFill>
                  <a:latin typeface="Georgia"/>
                  <a:ea typeface="KaiTi"/>
                  <a:cs typeface="Georgia"/>
                </a:rPr>
                <a:t>认怂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979545" y="1822132"/>
              <a:ext cx="17445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≠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312920" y="1822132"/>
              <a:ext cx="52387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5C5852"/>
                  </a:solidFill>
                  <a:latin typeface="Georgia"/>
                  <a:ea typeface="KaiTi"/>
                  <a:cs typeface="Georgia"/>
                </a:rPr>
                <a:t>消极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44830" y="2297430"/>
            <a:ext cx="2629662" cy="4267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而是三个核心动作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571500" y="2952750"/>
            <a:ext cx="3524250" cy="3048000"/>
            <a:chOff x="571500" y="2952750"/>
            <a:chExt cx="3524250" cy="3048000"/>
          </a:xfrm>
        </p:grpSpPr>
        <p:sp>
          <p:nvSpPr>
            <p:cNvPr id="15" name="Rectangle 15"/>
            <p:cNvSpPr/>
            <p:nvPr/>
          </p:nvSpPr>
          <p:spPr>
            <a:xfrm>
              <a:off x="571500" y="2952750"/>
              <a:ext cx="3524250" cy="3048000"/>
            </a:xfrm>
            <a:prstGeom prst="rect">
              <a:avLst/>
            </a:prstGeom>
            <a:solidFill>
              <a:srgbClr val="EFEAD9"/>
            </a:solidFill>
            <a:ln>
              <a:noFill/>
            </a:ln>
          </p:spPr>
        </p:sp>
        <p:sp>
          <p:nvSpPr>
            <p:cNvPr id="16" name="Rectangle 16"/>
            <p:cNvSpPr/>
            <p:nvPr/>
          </p:nvSpPr>
          <p:spPr>
            <a:xfrm>
              <a:off x="571500" y="2952750"/>
              <a:ext cx="3524250" cy="5715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96290" y="3006090"/>
              <a:ext cx="858012" cy="975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800" b="1" dirty="0">
                  <a:solidFill>
                    <a:srgbClr val="A52A2A">
                      <a:alphaMod val="45000"/>
                    </a:srgbClr>
                  </a:solidFill>
                  <a:latin typeface="Georgia"/>
                  <a:ea typeface="KaiTi"/>
                  <a:cs typeface="Georgia"/>
                </a:rPr>
                <a:t>一</a:t>
              </a:r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3238500" y="3333750"/>
              <a:ext cx="381000" cy="381000"/>
              <a:chOff x="3238500" y="3333750"/>
              <a:chExt cx="381000" cy="3810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3238500" y="3333750"/>
                <a:ext cx="381000" cy="381000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81000">
                    <a:moveTo>
                      <a:pt x="381000" y="0"/>
                    </a:moveTo>
                    <a:lnTo>
                      <a:pt x="381000" y="119062"/>
                    </a:lnTo>
                    <a:lnTo>
                      <a:pt x="166688" y="285750"/>
                    </a:lnTo>
                    <a:lnTo>
                      <a:pt x="71438" y="381000"/>
                    </a:lnTo>
                    <a:lnTo>
                      <a:pt x="0" y="309562"/>
                    </a:lnTo>
                    <a:lnTo>
                      <a:pt x="95250" y="214312"/>
                    </a:lnTo>
                    <a:lnTo>
                      <a:pt x="261938" y="0"/>
                    </a:lnTo>
                    <a:lnTo>
                      <a:pt x="381000" y="0"/>
                    </a:lnTo>
                  </a:path>
                </a:pathLst>
              </a:custGeom>
              <a:noFill/>
              <a:ln w="14288">
                <a:solidFill>
                  <a:srgbClr val="1A1A1A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3298031" y="3512344"/>
                <a:ext cx="142875" cy="142875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142875">
                    <a:moveTo>
                      <a:pt x="0" y="0"/>
                    </a:moveTo>
                    <a:lnTo>
                      <a:pt x="142875" y="142875"/>
                    </a:lnTo>
                  </a:path>
                </a:pathLst>
              </a:custGeom>
              <a:noFill/>
              <a:ln w="14288">
                <a:solidFill>
                  <a:srgbClr val="1A1A1A"/>
                </a:solidFill>
              </a:ln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822960" y="4185285"/>
              <a:ext cx="1559166" cy="548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7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收 锋 芒</a:t>
              </a:r>
            </a:p>
          </p:txBody>
        </p:sp>
        <p:sp>
          <p:nvSpPr>
            <p:cNvPr id="22" name="Line 22"/>
            <p:cNvSpPr/>
            <p:nvPr/>
          </p:nvSpPr>
          <p:spPr>
            <a:xfrm>
              <a:off x="857250" y="4667250"/>
              <a:ext cx="666750" cy="9525"/>
            </a:xfrm>
            <a:custGeom>
              <a:avLst/>
              <a:gdLst/>
              <a:ahLst/>
              <a:cxnLst/>
              <a:rect l="l" t="t" r="r" b="b"/>
              <a:pathLst>
                <a:path w="666750" h="9525">
                  <a:moveTo>
                    <a:pt x="0" y="0"/>
                  </a:moveTo>
                  <a:lnTo>
                    <a:pt x="666750" y="0"/>
                  </a:lnTo>
                </a:path>
              </a:pathLst>
            </a:custGeom>
            <a:noFill/>
            <a:ln w="19050">
              <a:solidFill>
                <a:srgbClr val="A52A2A"/>
              </a:solidFill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840105" y="4950142"/>
              <a:ext cx="161163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实力不足以自保时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40105" y="5235892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锋芒就是递出去的刀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38200" y="5600700"/>
              <a:ext cx="20097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能藏，才不被人盯上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4333875" y="2952750"/>
            <a:ext cx="3524250" cy="3048000"/>
            <a:chOff x="4333875" y="2952750"/>
            <a:chExt cx="3524250" cy="3048000"/>
          </a:xfrm>
        </p:grpSpPr>
        <p:sp>
          <p:nvSpPr>
            <p:cNvPr id="27" name="Rectangle 27"/>
            <p:cNvSpPr/>
            <p:nvPr/>
          </p:nvSpPr>
          <p:spPr>
            <a:xfrm>
              <a:off x="4333875" y="2952750"/>
              <a:ext cx="3524250" cy="3048000"/>
            </a:xfrm>
            <a:prstGeom prst="rect">
              <a:avLst/>
            </a:prstGeom>
            <a:solidFill>
              <a:srgbClr val="EFEAD9"/>
            </a:solidFill>
            <a:ln>
              <a:noFill/>
            </a:ln>
          </p:spPr>
        </p:sp>
        <p:sp>
          <p:nvSpPr>
            <p:cNvPr id="28" name="Rectangle 28"/>
            <p:cNvSpPr/>
            <p:nvPr/>
          </p:nvSpPr>
          <p:spPr>
            <a:xfrm>
              <a:off x="4333875" y="2952750"/>
              <a:ext cx="3524250" cy="5715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4558665" y="3006090"/>
              <a:ext cx="858012" cy="975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800" b="1" dirty="0">
                  <a:solidFill>
                    <a:srgbClr val="A52A2A">
                      <a:alphaMod val="45000"/>
                    </a:srgbClr>
                  </a:solidFill>
                  <a:latin typeface="Georgia"/>
                  <a:ea typeface="KaiTi"/>
                  <a:cs typeface="Georgia"/>
                </a:rPr>
                <a:t>二</a:t>
              </a:r>
            </a:p>
          </p:txBody>
        </p:sp>
        <p:grpSp>
          <p:nvGrpSpPr>
            <p:cNvPr id="33" name="Group 33"/>
            <p:cNvGrpSpPr/>
            <p:nvPr/>
          </p:nvGrpSpPr>
          <p:grpSpPr>
            <a:xfrm>
              <a:off x="6977062" y="3309938"/>
              <a:ext cx="428625" cy="428625"/>
              <a:chOff x="6977062" y="3309938"/>
              <a:chExt cx="428625" cy="428625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7139084" y="3490603"/>
                <a:ext cx="85961" cy="85950"/>
              </a:xfrm>
              <a:custGeom>
                <a:avLst/>
                <a:gdLst/>
                <a:ahLst/>
                <a:cxnLst/>
                <a:rect l="l" t="t" r="r" b="b"/>
                <a:pathLst>
                  <a:path w="85961" h="85950">
                    <a:moveTo>
                      <a:pt x="18596" y="0"/>
                    </a:moveTo>
                    <a:cubicBezTo>
                      <a:pt x="0" y="18602"/>
                      <a:pt x="5" y="48758"/>
                      <a:pt x="18608" y="67354"/>
                    </a:cubicBezTo>
                    <a:cubicBezTo>
                      <a:pt x="37210" y="85950"/>
                      <a:pt x="67366" y="85944"/>
                      <a:pt x="85961" y="67342"/>
                    </a:cubicBezTo>
                  </a:path>
                </a:pathLst>
              </a:custGeom>
              <a:noFill/>
              <a:ln w="14288">
                <a:solidFill>
                  <a:srgbClr val="1A1A1A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977062" y="3381337"/>
                <a:ext cx="428625" cy="286047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286047">
                    <a:moveTo>
                      <a:pt x="325779" y="254188"/>
                    </a:moveTo>
                    <a:cubicBezTo>
                      <a:pt x="292376" y="275087"/>
                      <a:pt x="253714" y="286047"/>
                      <a:pt x="214312" y="285788"/>
                    </a:cubicBezTo>
                    <a:cubicBezTo>
                      <a:pt x="128588" y="285788"/>
                      <a:pt x="57150" y="238163"/>
                      <a:pt x="0" y="142913"/>
                    </a:cubicBezTo>
                    <a:cubicBezTo>
                      <a:pt x="30289" y="92430"/>
                      <a:pt x="64579" y="55330"/>
                      <a:pt x="102870" y="31613"/>
                    </a:cubicBezTo>
                    <a:moveTo>
                      <a:pt x="170974" y="4324"/>
                    </a:moveTo>
                    <a:cubicBezTo>
                      <a:pt x="185238" y="1436"/>
                      <a:pt x="199759" y="0"/>
                      <a:pt x="214312" y="38"/>
                    </a:cubicBezTo>
                    <a:cubicBezTo>
                      <a:pt x="300038" y="38"/>
                      <a:pt x="371475" y="47663"/>
                      <a:pt x="428625" y="142913"/>
                    </a:cubicBezTo>
                    <a:cubicBezTo>
                      <a:pt x="412766" y="169344"/>
                      <a:pt x="395788" y="192133"/>
                      <a:pt x="377714" y="211254"/>
                    </a:cubicBezTo>
                  </a:path>
                </a:pathLst>
              </a:custGeom>
              <a:noFill/>
              <a:ln w="14288">
                <a:solidFill>
                  <a:srgbClr val="1A1A1A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6977062" y="3309938"/>
                <a:ext cx="428625" cy="428625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428625">
                    <a:moveTo>
                      <a:pt x="0" y="0"/>
                    </a:moveTo>
                    <a:lnTo>
                      <a:pt x="428625" y="428625"/>
                    </a:lnTo>
                  </a:path>
                </a:pathLst>
              </a:custGeom>
              <a:noFill/>
              <a:ln w="14288">
                <a:solidFill>
                  <a:srgbClr val="1A1A1A"/>
                </a:solidFill>
              </a:ln>
            </p:spPr>
          </p:sp>
        </p:grpSp>
        <p:sp>
          <p:nvSpPr>
            <p:cNvPr id="34" name="TextBox 34"/>
            <p:cNvSpPr txBox="1"/>
            <p:nvPr/>
          </p:nvSpPr>
          <p:spPr>
            <a:xfrm>
              <a:off x="4585335" y="4185285"/>
              <a:ext cx="1559166" cy="548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7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压 欲 望</a:t>
              </a:r>
            </a:p>
          </p:txBody>
        </p:sp>
        <p:sp>
          <p:nvSpPr>
            <p:cNvPr id="35" name="Line 35"/>
            <p:cNvSpPr/>
            <p:nvPr/>
          </p:nvSpPr>
          <p:spPr>
            <a:xfrm>
              <a:off x="4619625" y="4667250"/>
              <a:ext cx="666750" cy="9525"/>
            </a:xfrm>
            <a:custGeom>
              <a:avLst/>
              <a:gdLst/>
              <a:ahLst/>
              <a:cxnLst/>
              <a:rect l="l" t="t" r="r" b="b"/>
              <a:pathLst>
                <a:path w="666750" h="9525">
                  <a:moveTo>
                    <a:pt x="0" y="0"/>
                  </a:moveTo>
                  <a:lnTo>
                    <a:pt x="666750" y="0"/>
                  </a:lnTo>
                </a:path>
              </a:pathLst>
            </a:custGeom>
            <a:noFill/>
            <a:ln w="19050">
              <a:solidFill>
                <a:srgbClr val="A52A2A"/>
              </a:solidFill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4602480" y="4950142"/>
              <a:ext cx="200596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急着被认可、急着证明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4602480" y="5235892"/>
              <a:ext cx="22031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是把自己交给了别人评判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4600575" y="5600700"/>
              <a:ext cx="20097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能压，才有余地转身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8096250" y="2952750"/>
            <a:ext cx="3524250" cy="3048000"/>
            <a:chOff x="8096250" y="2952750"/>
            <a:chExt cx="3524250" cy="3048000"/>
          </a:xfrm>
        </p:grpSpPr>
        <p:sp>
          <p:nvSpPr>
            <p:cNvPr id="40" name="Rectangle 40"/>
            <p:cNvSpPr/>
            <p:nvPr/>
          </p:nvSpPr>
          <p:spPr>
            <a:xfrm>
              <a:off x="8096250" y="2952750"/>
              <a:ext cx="3524250" cy="30480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41" name="Rectangle 41"/>
            <p:cNvSpPr/>
            <p:nvPr/>
          </p:nvSpPr>
          <p:spPr>
            <a:xfrm>
              <a:off x="8096250" y="2952750"/>
              <a:ext cx="3524250" cy="5715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8321040" y="3006090"/>
              <a:ext cx="858012" cy="975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800" b="1" dirty="0">
                  <a:solidFill>
                    <a:srgbClr val="A52A2A">
                      <a:alphaMod val="55000"/>
                    </a:srgbClr>
                  </a:solidFill>
                  <a:latin typeface="Georgia"/>
                  <a:ea typeface="KaiTi"/>
                  <a:cs typeface="Georgia"/>
                </a:rPr>
                <a:t>三</a:t>
              </a:r>
            </a:p>
          </p:txBody>
        </p:sp>
        <p:sp>
          <p:nvSpPr>
            <p:cNvPr id="43" name="Freeform 43"/>
            <p:cNvSpPr/>
            <p:nvPr/>
          </p:nvSpPr>
          <p:spPr>
            <a:xfrm>
              <a:off x="10729521" y="3309938"/>
              <a:ext cx="448458" cy="428625"/>
            </a:xfrm>
            <a:custGeom>
              <a:avLst/>
              <a:gdLst/>
              <a:ahLst/>
              <a:cxnLst/>
              <a:rect l="l" t="t" r="r" b="b"/>
              <a:pathLst>
                <a:path w="448458" h="428625">
                  <a:moveTo>
                    <a:pt x="224229" y="0"/>
                  </a:moveTo>
                  <a:cubicBezTo>
                    <a:pt x="279851" y="49210"/>
                    <a:pt x="352447" y="74832"/>
                    <a:pt x="426635" y="71438"/>
                  </a:cubicBezTo>
                  <a:cubicBezTo>
                    <a:pt x="448458" y="145674"/>
                    <a:pt x="439242" y="225586"/>
                    <a:pt x="401094" y="292906"/>
                  </a:cubicBezTo>
                  <a:cubicBezTo>
                    <a:pt x="362946" y="360226"/>
                    <a:pt x="299128" y="409198"/>
                    <a:pt x="224229" y="428625"/>
                  </a:cubicBezTo>
                  <a:cubicBezTo>
                    <a:pt x="149330" y="409198"/>
                    <a:pt x="85512" y="360226"/>
                    <a:pt x="47364" y="292906"/>
                  </a:cubicBezTo>
                  <a:cubicBezTo>
                    <a:pt x="9216" y="225586"/>
                    <a:pt x="0" y="145674"/>
                    <a:pt x="21823" y="71438"/>
                  </a:cubicBezTo>
                  <a:cubicBezTo>
                    <a:pt x="96011" y="74832"/>
                    <a:pt x="168607" y="49210"/>
                    <a:pt x="224229" y="0"/>
                  </a:cubicBezTo>
                </a:path>
              </a:pathLst>
            </a:custGeom>
            <a:noFill/>
            <a:ln w="14288">
              <a:solidFill>
                <a:srgbClr val="F5F1E8"/>
              </a:solidFill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8347710" y="4185285"/>
              <a:ext cx="1559166" cy="548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700" b="1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挪 视 线</a:t>
              </a:r>
            </a:p>
          </p:txBody>
        </p:sp>
        <p:sp>
          <p:nvSpPr>
            <p:cNvPr id="45" name="Line 45"/>
            <p:cNvSpPr/>
            <p:nvPr/>
          </p:nvSpPr>
          <p:spPr>
            <a:xfrm>
              <a:off x="8382000" y="4667250"/>
              <a:ext cx="666750" cy="9525"/>
            </a:xfrm>
            <a:custGeom>
              <a:avLst/>
              <a:gdLst/>
              <a:ahLst/>
              <a:cxnLst/>
              <a:rect l="l" t="t" r="r" b="b"/>
              <a:pathLst>
                <a:path w="666750" h="9525">
                  <a:moveTo>
                    <a:pt x="0" y="0"/>
                  </a:moveTo>
                  <a:lnTo>
                    <a:pt x="666750" y="0"/>
                  </a:lnTo>
                </a:path>
              </a:pathLst>
            </a:custGeom>
            <a:noFill/>
            <a:ln w="19050">
              <a:solidFill>
                <a:srgbClr val="A52A2A"/>
              </a:solidFill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8364855" y="4950142"/>
              <a:ext cx="161163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C8C0AE"/>
                  </a:solidFill>
                  <a:latin typeface="Arial"/>
                  <a:ea typeface="Microsoft YaHei"/>
                  <a:cs typeface="Arial"/>
                </a:rPr>
                <a:t>从舞台中心退一步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8364855" y="5235892"/>
              <a:ext cx="200596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C8C0AE"/>
                  </a:solidFill>
                  <a:latin typeface="Arial"/>
                  <a:ea typeface="Microsoft YaHei"/>
                  <a:cs typeface="Arial"/>
                </a:rPr>
                <a:t>把自己挪出别人的视野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8362950" y="5600700"/>
              <a:ext cx="22288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能挪，才不被提前设局</a:t>
              </a:r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558165" y="6458902"/>
            <a:ext cx="663083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藏拙 · 二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1438477" y="6458902"/>
            <a:ext cx="195358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04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1E8"/>
          </a:solidFill>
          <a:ln>
            <a:noFill/>
          </a:ln>
        </p:spPr>
      </p:sp>
      <p:grpSp>
        <p:nvGrpSpPr>
          <p:cNvPr id="11" name="Group 11"/>
          <p:cNvGrpSpPr/>
          <p:nvPr/>
        </p:nvGrpSpPr>
        <p:grpSpPr>
          <a:xfrm>
            <a:off x="8810625" y="1314450"/>
            <a:ext cx="2143125" cy="4972050"/>
            <a:chOff x="8810625" y="1314450"/>
            <a:chExt cx="2143125" cy="4972050"/>
          </a:xfrm>
        </p:grpSpPr>
        <p:sp>
          <p:nvSpPr>
            <p:cNvPr id="3" name="Rectangle 3"/>
            <p:cNvSpPr/>
            <p:nvPr/>
          </p:nvSpPr>
          <p:spPr>
            <a:xfrm>
              <a:off x="9906000" y="1333500"/>
              <a:ext cx="133350" cy="4953000"/>
            </a:xfrm>
            <a:prstGeom prst="rect">
              <a:avLst/>
            </a:prstGeom>
            <a:solidFill>
              <a:srgbClr val="1A1A1A">
                <a:alpha val="7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9401175" y="1314450"/>
              <a:ext cx="1143000" cy="419100"/>
            </a:xfrm>
            <a:prstGeom prst="ellipse">
              <a:avLst/>
            </a:prstGeom>
            <a:solidFill>
              <a:srgbClr val="1A1A1A">
                <a:alpha val="7000"/>
              </a:srgbClr>
            </a:solidFill>
            <a:ln>
              <a:noFill/>
            </a:ln>
          </p:spPr>
        </p:sp>
        <p:sp>
          <p:nvSpPr>
            <p:cNvPr id="5" name="Ellipse 5"/>
            <p:cNvSpPr/>
            <p:nvPr/>
          </p:nvSpPr>
          <p:spPr>
            <a:xfrm>
              <a:off x="8953500" y="1847850"/>
              <a:ext cx="1524000" cy="495300"/>
            </a:xfrm>
            <a:prstGeom prst="ellipse">
              <a:avLst/>
            </a:prstGeom>
            <a:solidFill>
              <a:srgbClr val="1A1A1A">
                <a:alpha val="7000"/>
              </a:srgbClr>
            </a:solidFill>
            <a:ln>
              <a:noFill/>
            </a:ln>
          </p:spPr>
        </p:sp>
        <p:sp>
          <p:nvSpPr>
            <p:cNvPr id="6" name="Ellipse 6"/>
            <p:cNvSpPr/>
            <p:nvPr/>
          </p:nvSpPr>
          <p:spPr>
            <a:xfrm>
              <a:off x="9467850" y="2457450"/>
              <a:ext cx="1447800" cy="419100"/>
            </a:xfrm>
            <a:prstGeom prst="ellipse">
              <a:avLst/>
            </a:prstGeom>
            <a:solidFill>
              <a:srgbClr val="1A1A1A">
                <a:alpha val="7000"/>
              </a:srgbClr>
            </a:solidFill>
            <a:ln>
              <a:noFill/>
            </a:ln>
          </p:spPr>
        </p:sp>
        <p:sp>
          <p:nvSpPr>
            <p:cNvPr id="7" name="Ellipse 7"/>
            <p:cNvSpPr/>
            <p:nvPr/>
          </p:nvSpPr>
          <p:spPr>
            <a:xfrm>
              <a:off x="8810625" y="2971800"/>
              <a:ext cx="1714500" cy="533400"/>
            </a:xfrm>
            <a:prstGeom prst="ellipse">
              <a:avLst/>
            </a:prstGeom>
            <a:solidFill>
              <a:srgbClr val="1A1A1A">
                <a:alpha val="7000"/>
              </a:srgbClr>
            </a:solidFill>
            <a:ln>
              <a:noFill/>
            </a:ln>
          </p:spPr>
        </p:sp>
        <p:sp>
          <p:nvSpPr>
            <p:cNvPr id="8" name="Ellipse 8"/>
            <p:cNvSpPr/>
            <p:nvPr/>
          </p:nvSpPr>
          <p:spPr>
            <a:xfrm>
              <a:off x="9620250" y="3581400"/>
              <a:ext cx="1333500" cy="457200"/>
            </a:xfrm>
            <a:prstGeom prst="ellipse">
              <a:avLst/>
            </a:prstGeom>
            <a:solidFill>
              <a:srgbClr val="1A1A1A">
                <a:alpha val="7000"/>
              </a:srgbClr>
            </a:solidFill>
            <a:ln>
              <a:noFill/>
            </a:ln>
          </p:spPr>
        </p:sp>
        <p:sp>
          <p:nvSpPr>
            <p:cNvPr id="9" name="Ellipse 9"/>
            <p:cNvSpPr/>
            <p:nvPr/>
          </p:nvSpPr>
          <p:spPr>
            <a:xfrm>
              <a:off x="8953500" y="4133850"/>
              <a:ext cx="1619250" cy="495300"/>
            </a:xfrm>
            <a:prstGeom prst="ellipse">
              <a:avLst/>
            </a:prstGeom>
            <a:solidFill>
              <a:srgbClr val="1A1A1A">
                <a:alpha val="7000"/>
              </a:srgbClr>
            </a:solidFill>
            <a:ln>
              <a:noFill/>
            </a:ln>
          </p:spPr>
        </p:sp>
        <p:sp>
          <p:nvSpPr>
            <p:cNvPr id="10" name="Ellipse 10"/>
            <p:cNvSpPr/>
            <p:nvPr/>
          </p:nvSpPr>
          <p:spPr>
            <a:xfrm>
              <a:off x="9620250" y="4743450"/>
              <a:ext cx="1238250" cy="419100"/>
            </a:xfrm>
            <a:prstGeom prst="ellipse">
              <a:avLst/>
            </a:prstGeom>
            <a:solidFill>
              <a:srgbClr val="1A1A1A">
                <a:alpha val="7000"/>
              </a:srgbClr>
            </a:solidFill>
            <a:ln>
              <a:noFill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7048500" y="1905000"/>
            <a:ext cx="1714500" cy="2571750"/>
            <a:chOff x="7048500" y="1905000"/>
            <a:chExt cx="1714500" cy="2571750"/>
          </a:xfrm>
        </p:grpSpPr>
        <p:sp>
          <p:nvSpPr>
            <p:cNvPr id="12" name="Freeform 12"/>
            <p:cNvSpPr/>
            <p:nvPr/>
          </p:nvSpPr>
          <p:spPr>
            <a:xfrm>
              <a:off x="7429500" y="1905000"/>
              <a:ext cx="1333500" cy="285750"/>
            </a:xfrm>
            <a:custGeom>
              <a:avLst/>
              <a:gdLst/>
              <a:ahLst/>
              <a:cxnLst/>
              <a:rect l="l" t="t" r="r" b="b"/>
              <a:pathLst>
                <a:path w="1333500" h="285750">
                  <a:moveTo>
                    <a:pt x="1333500" y="0"/>
                  </a:moveTo>
                  <a:cubicBezTo>
                    <a:pt x="889000" y="63500"/>
                    <a:pt x="444500" y="158750"/>
                    <a:pt x="0" y="285750"/>
                  </a:cubicBezTo>
                </a:path>
              </a:pathLst>
            </a:custGeom>
            <a:noFill/>
            <a:ln w="9525">
              <a:solidFill>
                <a:srgbClr val="8B8680">
                  <a:alpha val="40000"/>
                </a:srgbClr>
              </a:solidFill>
            </a:ln>
          </p:spPr>
        </p:sp>
        <p:sp>
          <p:nvSpPr>
            <p:cNvPr id="13" name="Freeform 13"/>
            <p:cNvSpPr/>
            <p:nvPr/>
          </p:nvSpPr>
          <p:spPr>
            <a:xfrm>
              <a:off x="7239000" y="2667000"/>
              <a:ext cx="1524000" cy="381000"/>
            </a:xfrm>
            <a:custGeom>
              <a:avLst/>
              <a:gdLst/>
              <a:ahLst/>
              <a:cxnLst/>
              <a:rect l="l" t="t" r="r" b="b"/>
              <a:pathLst>
                <a:path w="1524000" h="381000">
                  <a:moveTo>
                    <a:pt x="1524000" y="0"/>
                  </a:moveTo>
                  <a:cubicBezTo>
                    <a:pt x="1016000" y="63500"/>
                    <a:pt x="508000" y="190500"/>
                    <a:pt x="0" y="381000"/>
                  </a:cubicBezTo>
                </a:path>
              </a:pathLst>
            </a:custGeom>
            <a:noFill/>
            <a:ln w="9525">
              <a:solidFill>
                <a:srgbClr val="8B8680">
                  <a:alpha val="40000"/>
                </a:srgbClr>
              </a:solidFill>
            </a:ln>
          </p:spPr>
        </p:sp>
        <p:sp>
          <p:nvSpPr>
            <p:cNvPr id="14" name="Freeform 14"/>
            <p:cNvSpPr/>
            <p:nvPr/>
          </p:nvSpPr>
          <p:spPr>
            <a:xfrm>
              <a:off x="7048500" y="3429000"/>
              <a:ext cx="1714500" cy="381000"/>
            </a:xfrm>
            <a:custGeom>
              <a:avLst/>
              <a:gdLst/>
              <a:ahLst/>
              <a:cxnLst/>
              <a:rect l="l" t="t" r="r" b="b"/>
              <a:pathLst>
                <a:path w="1714500" h="381000">
                  <a:moveTo>
                    <a:pt x="1714500" y="0"/>
                  </a:moveTo>
                  <a:cubicBezTo>
                    <a:pt x="1143000" y="63500"/>
                    <a:pt x="571500" y="190500"/>
                    <a:pt x="0" y="381000"/>
                  </a:cubicBezTo>
                </a:path>
              </a:pathLst>
            </a:custGeom>
            <a:noFill/>
            <a:ln w="9525">
              <a:solidFill>
                <a:srgbClr val="8B8680">
                  <a:alpha val="40000"/>
                </a:srgbClr>
              </a:solidFill>
            </a:ln>
          </p:spPr>
        </p:sp>
        <p:sp>
          <p:nvSpPr>
            <p:cNvPr id="15" name="Freeform 15"/>
            <p:cNvSpPr/>
            <p:nvPr/>
          </p:nvSpPr>
          <p:spPr>
            <a:xfrm>
              <a:off x="7334250" y="4191000"/>
              <a:ext cx="1428750" cy="285750"/>
            </a:xfrm>
            <a:custGeom>
              <a:avLst/>
              <a:gdLst/>
              <a:ahLst/>
              <a:cxnLst/>
              <a:rect l="l" t="t" r="r" b="b"/>
              <a:pathLst>
                <a:path w="1428750" h="285750">
                  <a:moveTo>
                    <a:pt x="1428750" y="0"/>
                  </a:moveTo>
                  <a:cubicBezTo>
                    <a:pt x="984250" y="63500"/>
                    <a:pt x="508000" y="158750"/>
                    <a:pt x="0" y="285750"/>
                  </a:cubicBezTo>
                </a:path>
              </a:pathLst>
            </a:custGeom>
            <a:noFill/>
            <a:ln w="9525">
              <a:solidFill>
                <a:srgbClr val="8B8680">
                  <a:alpha val="40000"/>
                </a:srgbClr>
              </a:solidFill>
            </a:ln>
          </p:spPr>
        </p:sp>
      </p:grpSp>
      <p:sp>
        <p:nvSpPr>
          <p:cNvPr id="17" name="TextBox 17"/>
          <p:cNvSpPr txBox="1"/>
          <p:nvPr/>
        </p:nvSpPr>
        <p:spPr>
          <a:xfrm>
            <a:off x="1125855" y="806768"/>
            <a:ext cx="82296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8B8680"/>
                </a:solidFill>
                <a:latin typeface="Georgia"/>
                <a:ea typeface="KaiTi"/>
                <a:cs typeface="Georgia"/>
              </a:rPr>
              <a:t>— 古 训 —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25855" y="1759268"/>
            <a:ext cx="121729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《增广贤文》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1560" y="2366010"/>
            <a:ext cx="4599432" cy="14630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72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木秀于林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51560" y="3604260"/>
            <a:ext cx="4599432" cy="14630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72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风必摧之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7429500" y="3143250"/>
            <a:ext cx="571500" cy="666750"/>
            <a:chOff x="7429500" y="3143250"/>
            <a:chExt cx="571500" cy="666750"/>
          </a:xfrm>
        </p:grpSpPr>
        <p:sp>
          <p:nvSpPr>
            <p:cNvPr id="21" name="Rectangle 21"/>
            <p:cNvSpPr/>
            <p:nvPr/>
          </p:nvSpPr>
          <p:spPr>
            <a:xfrm>
              <a:off x="7429500" y="3143250"/>
              <a:ext cx="571500" cy="57150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500747" y="3322320"/>
              <a:ext cx="42900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400" b="1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摧</a:t>
              </a:r>
            </a:p>
          </p:txBody>
        </p:sp>
      </p:grpSp>
      <p:sp>
        <p:nvSpPr>
          <p:cNvPr id="24" name="Line 24"/>
          <p:cNvSpPr/>
          <p:nvPr/>
        </p:nvSpPr>
        <p:spPr>
          <a:xfrm>
            <a:off x="1143000" y="5143500"/>
            <a:ext cx="571500" cy="9525"/>
          </a:xfrm>
          <a:custGeom>
            <a:avLst/>
            <a:gdLst/>
            <a:ahLst/>
            <a:cxnLst/>
            <a:rect l="l" t="t" r="r" b="b"/>
            <a:pathLst>
              <a:path w="571500" h="9525">
                <a:moveTo>
                  <a:pt x="0" y="0"/>
                </a:moveTo>
                <a:lnTo>
                  <a:pt x="571500" y="0"/>
                </a:lnTo>
              </a:path>
            </a:pathLst>
          </a:custGeom>
          <a:noFill/>
          <a:ln w="19050">
            <a:solidFill>
              <a:srgbClr val="A52A2A"/>
            </a:solidFill>
          </a:ln>
        </p:spPr>
      </p:sp>
      <p:sp>
        <p:nvSpPr>
          <p:cNvPr id="25" name="TextBox 25"/>
          <p:cNvSpPr txBox="1"/>
          <p:nvPr/>
        </p:nvSpPr>
        <p:spPr>
          <a:xfrm>
            <a:off x="1118235" y="5313998"/>
            <a:ext cx="2612707" cy="3962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950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实力没强到能自保时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18235" y="5675948"/>
            <a:ext cx="1758315" cy="3962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950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锋芒就是风险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58165" y="6458902"/>
            <a:ext cx="663083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藏拙 · 三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438477" y="6458902"/>
            <a:ext cx="195358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05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1E8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29590" y="405765"/>
            <a:ext cx="4638389" cy="6705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3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年轻人最容易犯的错</a:t>
            </a:r>
          </a:p>
        </p:txBody>
      </p:sp>
      <p:sp>
        <p:nvSpPr>
          <p:cNvPr id="4" name="Line 4"/>
          <p:cNvSpPr/>
          <p:nvPr/>
        </p:nvSpPr>
        <p:spPr>
          <a:xfrm>
            <a:off x="571500" y="952500"/>
            <a:ext cx="952500" cy="9525"/>
          </a:xfrm>
          <a:custGeom>
            <a:avLst/>
            <a:gdLst/>
            <a:ahLst/>
            <a:cxnLst/>
            <a:rect l="l" t="t" r="r" b="b"/>
            <a:pathLst>
              <a:path w="952500" h="9525">
                <a:moveTo>
                  <a:pt x="0" y="0"/>
                </a:moveTo>
                <a:lnTo>
                  <a:pt x="952500" y="0"/>
                </a:lnTo>
              </a:path>
            </a:pathLst>
          </a:custGeom>
          <a:noFill/>
          <a:ln w="28575">
            <a:solidFill>
              <a:srgbClr val="A52A2A"/>
            </a:solidFill>
          </a:ln>
        </p:spPr>
      </p:sp>
      <p:sp>
        <p:nvSpPr>
          <p:cNvPr id="5" name="TextBox 5"/>
          <p:cNvSpPr txBox="1"/>
          <p:nvPr/>
        </p:nvSpPr>
        <p:spPr>
          <a:xfrm>
            <a:off x="546735" y="1218248"/>
            <a:ext cx="3694938" cy="3962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950" dirty="0">
                <a:solidFill>
                  <a:srgbClr val="A52A2A"/>
                </a:solidFill>
                <a:latin typeface="Georgia"/>
                <a:ea typeface="KaiTi"/>
                <a:cs typeface="Georgia"/>
              </a:rPr>
              <a:t>把"被看见" 误以为 "被尊重"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571500" y="1905000"/>
            <a:ext cx="2678430" cy="1543050"/>
            <a:chOff x="571500" y="1905000"/>
            <a:chExt cx="2678430" cy="1543050"/>
          </a:xfrm>
        </p:grpSpPr>
        <p:sp>
          <p:nvSpPr>
            <p:cNvPr id="6" name="Line 6"/>
            <p:cNvSpPr/>
            <p:nvPr/>
          </p:nvSpPr>
          <p:spPr>
            <a:xfrm>
              <a:off x="571500" y="1905000"/>
              <a:ext cx="9525" cy="1524000"/>
            </a:xfrm>
            <a:custGeom>
              <a:avLst/>
              <a:gdLst/>
              <a:ahLst/>
              <a:cxnLst/>
              <a:rect l="l" t="t" r="r" b="b"/>
              <a:pathLst>
                <a:path w="9525" h="1524000">
                  <a:moveTo>
                    <a:pt x="0" y="0"/>
                  </a:moveTo>
                  <a:lnTo>
                    <a:pt x="0" y="1524000"/>
                  </a:lnTo>
                </a:path>
              </a:pathLst>
            </a:custGeom>
            <a:noFill/>
            <a:ln w="28575">
              <a:solidFill>
                <a:srgbClr val="A52A2A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0095" y="2031682"/>
              <a:ext cx="52387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8B8680"/>
                  </a:solidFill>
                  <a:latin typeface="Georgia"/>
                  <a:ea typeface="KaiTi"/>
                  <a:cs typeface="Georgia"/>
                </a:rPr>
                <a:t>其一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50570" y="2388870"/>
              <a:ext cx="190119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刚有点成绩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0" y="2886075"/>
              <a:ext cx="20097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就想让所有人都知道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5810" y="3204210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朋友圈、聚会、酒桌，一遍遍说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477000" y="1905000"/>
            <a:ext cx="2678430" cy="1543050"/>
            <a:chOff x="6477000" y="1905000"/>
            <a:chExt cx="2678430" cy="1543050"/>
          </a:xfrm>
        </p:grpSpPr>
        <p:sp>
          <p:nvSpPr>
            <p:cNvPr id="12" name="Line 12"/>
            <p:cNvSpPr/>
            <p:nvPr/>
          </p:nvSpPr>
          <p:spPr>
            <a:xfrm>
              <a:off x="6477000" y="1905000"/>
              <a:ext cx="9525" cy="1524000"/>
            </a:xfrm>
            <a:custGeom>
              <a:avLst/>
              <a:gdLst/>
              <a:ahLst/>
              <a:cxnLst/>
              <a:rect l="l" t="t" r="r" b="b"/>
              <a:pathLst>
                <a:path w="9525" h="1524000">
                  <a:moveTo>
                    <a:pt x="0" y="0"/>
                  </a:moveTo>
                  <a:lnTo>
                    <a:pt x="0" y="1524000"/>
                  </a:lnTo>
                </a:path>
              </a:pathLst>
            </a:custGeom>
            <a:noFill/>
            <a:ln w="28575">
              <a:solidFill>
                <a:srgbClr val="A52A2A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6665595" y="2031682"/>
              <a:ext cx="52387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8B8680"/>
                  </a:solidFill>
                  <a:latin typeface="Georgia"/>
                  <a:ea typeface="KaiTi"/>
                  <a:cs typeface="Georgia"/>
                </a:rPr>
                <a:t>其二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656070" y="2388870"/>
              <a:ext cx="190119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刚有点资源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667500" y="2886075"/>
              <a:ext cx="22288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就忍不住摆出来给人看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671310" y="3204210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名片、人脉、合作方，挂在嘴边</a:t>
              </a:r>
            </a:p>
          </p:txBody>
        </p:sp>
      </p:grpSp>
      <p:sp>
        <p:nvSpPr>
          <p:cNvPr id="18" name="Line 18"/>
          <p:cNvSpPr/>
          <p:nvPr/>
        </p:nvSpPr>
        <p:spPr>
          <a:xfrm>
            <a:off x="571500" y="3762375"/>
            <a:ext cx="11049000" cy="9525"/>
          </a:xfrm>
          <a:custGeom>
            <a:avLst/>
            <a:gdLst/>
            <a:ahLst/>
            <a:cxnLst/>
            <a:rect l="l" t="t" r="r" b="b"/>
            <a:pathLst>
              <a:path w="11049000" h="9525">
                <a:moveTo>
                  <a:pt x="0" y="0"/>
                </a:moveTo>
                <a:lnTo>
                  <a:pt x="11049000" y="0"/>
                </a:lnTo>
              </a:path>
            </a:pathLst>
          </a:custGeom>
          <a:noFill/>
          <a:ln w="9525">
            <a:solidFill>
              <a:srgbClr val="C8C0AE"/>
            </a:solidFill>
            <a:prstDash val="dash"/>
          </a:ln>
        </p:spPr>
      </p:sp>
      <p:grpSp>
        <p:nvGrpSpPr>
          <p:cNvPr id="24" name="Group 24"/>
          <p:cNvGrpSpPr/>
          <p:nvPr/>
        </p:nvGrpSpPr>
        <p:grpSpPr>
          <a:xfrm>
            <a:off x="571500" y="4000500"/>
            <a:ext cx="2857500" cy="1543050"/>
            <a:chOff x="571500" y="4000500"/>
            <a:chExt cx="2857500" cy="1543050"/>
          </a:xfrm>
        </p:grpSpPr>
        <p:sp>
          <p:nvSpPr>
            <p:cNvPr id="19" name="Line 19"/>
            <p:cNvSpPr/>
            <p:nvPr/>
          </p:nvSpPr>
          <p:spPr>
            <a:xfrm>
              <a:off x="571500" y="4000500"/>
              <a:ext cx="9525" cy="1524000"/>
            </a:xfrm>
            <a:custGeom>
              <a:avLst/>
              <a:gdLst/>
              <a:ahLst/>
              <a:cxnLst/>
              <a:rect l="l" t="t" r="r" b="b"/>
              <a:pathLst>
                <a:path w="9525" h="1524000">
                  <a:moveTo>
                    <a:pt x="0" y="0"/>
                  </a:moveTo>
                  <a:lnTo>
                    <a:pt x="0" y="1524000"/>
                  </a:lnTo>
                </a:path>
              </a:pathLst>
            </a:custGeom>
            <a:noFill/>
            <a:ln w="28575">
              <a:solidFill>
                <a:srgbClr val="A52A2A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0095" y="4127182"/>
              <a:ext cx="52387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8B8680"/>
                  </a:solidFill>
                  <a:latin typeface="Georgia"/>
                  <a:ea typeface="KaiTi"/>
                  <a:cs typeface="Georgia"/>
                </a:rPr>
                <a:t>其三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50570" y="4484370"/>
              <a:ext cx="263728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刚看透一点人性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0" y="4981575"/>
              <a:ext cx="26670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就急着戳破，急着教育别人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5810" y="52997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把见识当弹药，逢人就发射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477000" y="4000500"/>
            <a:ext cx="5143500" cy="1538288"/>
            <a:chOff x="6477000" y="4000500"/>
            <a:chExt cx="5143500" cy="1538288"/>
          </a:xfrm>
        </p:grpSpPr>
        <p:sp>
          <p:nvSpPr>
            <p:cNvPr id="25" name="Rectangle 25"/>
            <p:cNvSpPr/>
            <p:nvPr/>
          </p:nvSpPr>
          <p:spPr>
            <a:xfrm>
              <a:off x="6477000" y="4000500"/>
              <a:ext cx="5143500" cy="15240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6665595" y="4127182"/>
              <a:ext cx="59617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代 价</a:t>
              </a:r>
            </a:p>
          </p:txBody>
        </p:sp>
        <p:sp>
          <p:nvSpPr>
            <p:cNvPr id="27" name="Line 27"/>
            <p:cNvSpPr/>
            <p:nvPr/>
          </p:nvSpPr>
          <p:spPr>
            <a:xfrm>
              <a:off x="6686550" y="4457700"/>
              <a:ext cx="666750" cy="9525"/>
            </a:xfrm>
            <a:custGeom>
              <a:avLst/>
              <a:gdLst/>
              <a:ahLst/>
              <a:cxnLst/>
              <a:rect l="l" t="t" r="r" b="b"/>
              <a:pathLst>
                <a:path w="666750" h="9525">
                  <a:moveTo>
                    <a:pt x="0" y="0"/>
                  </a:moveTo>
                  <a:lnTo>
                    <a:pt x="666750" y="0"/>
                  </a:lnTo>
                </a:path>
              </a:pathLst>
            </a:custGeom>
            <a:noFill/>
            <a:ln w="19050">
              <a:solidFill>
                <a:srgbClr val="A52A2A"/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6665595" y="4660582"/>
              <a:ext cx="196977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明处的人没有遮挡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669405" y="5016818"/>
              <a:ext cx="259746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C8C0AE"/>
                  </a:solidFill>
                  <a:latin typeface="Arial"/>
                  <a:ea typeface="Microsoft YaHei"/>
                  <a:cs typeface="Arial"/>
                </a:rPr>
                <a:t>所有试探、嫉妒、借力、拆台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669405" y="5264468"/>
              <a:ext cx="121729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C8C0AE"/>
                  </a:solidFill>
                  <a:latin typeface="Arial"/>
                  <a:ea typeface="Microsoft YaHei"/>
                  <a:cs typeface="Arial"/>
                </a:rPr>
                <a:t>都会先冲他来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3869769" y="5934075"/>
            <a:ext cx="445246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dirty="0">
                <a:solidFill>
                  <a:srgbClr val="5C5852"/>
                </a:solidFill>
                <a:latin typeface="Georgia"/>
                <a:ea typeface="KaiTi"/>
                <a:cs typeface="Georgia"/>
              </a:rPr>
              <a:t>以为自己很清醒 · 其实只是把自己站到了明处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58165" y="6458902"/>
            <a:ext cx="663083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藏拙 · 四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438477" y="6458902"/>
            <a:ext cx="195358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06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1E8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29590" y="405765"/>
            <a:ext cx="5144452" cy="6705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3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不在小场面里浪费锋芒</a:t>
            </a:r>
          </a:p>
        </p:txBody>
      </p:sp>
      <p:sp>
        <p:nvSpPr>
          <p:cNvPr id="4" name="Line 4"/>
          <p:cNvSpPr/>
          <p:nvPr/>
        </p:nvSpPr>
        <p:spPr>
          <a:xfrm>
            <a:off x="571500" y="952500"/>
            <a:ext cx="952500" cy="9525"/>
          </a:xfrm>
          <a:custGeom>
            <a:avLst/>
            <a:gdLst/>
            <a:ahLst/>
            <a:cxnLst/>
            <a:rect l="l" t="t" r="r" b="b"/>
            <a:pathLst>
              <a:path w="952500" h="9525">
                <a:moveTo>
                  <a:pt x="0" y="0"/>
                </a:moveTo>
                <a:lnTo>
                  <a:pt x="952500" y="0"/>
                </a:lnTo>
              </a:path>
            </a:pathLst>
          </a:custGeom>
          <a:noFill/>
          <a:ln w="28575">
            <a:solidFill>
              <a:srgbClr val="A52A2A"/>
            </a:solidFill>
          </a:ln>
        </p:spPr>
      </p:sp>
      <p:sp>
        <p:nvSpPr>
          <p:cNvPr id="5" name="TextBox 5"/>
          <p:cNvSpPr txBox="1"/>
          <p:nvPr/>
        </p:nvSpPr>
        <p:spPr>
          <a:xfrm>
            <a:off x="554355" y="1140142"/>
            <a:ext cx="32185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会藏拙的人 · 在三个场景里都守得住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5780" y="1897380"/>
            <a:ext cx="3474720" cy="3212782"/>
            <a:chOff x="525780" y="1897380"/>
            <a:chExt cx="3474720" cy="3212782"/>
          </a:xfrm>
        </p:grpSpPr>
        <p:sp>
          <p:nvSpPr>
            <p:cNvPr id="6" name="TextBox 6"/>
            <p:cNvSpPr txBox="1"/>
            <p:nvPr/>
          </p:nvSpPr>
          <p:spPr>
            <a:xfrm>
              <a:off x="525780" y="1897380"/>
              <a:ext cx="643509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壹</a:t>
              </a:r>
            </a:p>
          </p:txBody>
        </p:sp>
        <p:sp>
          <p:nvSpPr>
            <p:cNvPr id="7" name="Line 7"/>
            <p:cNvSpPr/>
            <p:nvPr/>
          </p:nvSpPr>
          <p:spPr>
            <a:xfrm>
              <a:off x="571500" y="2476500"/>
              <a:ext cx="571500" cy="9525"/>
            </a:xfrm>
            <a:custGeom>
              <a:avLst/>
              <a:gdLst/>
              <a:ahLst/>
              <a:cxnLst/>
              <a:rect l="l" t="t" r="r" b="b"/>
              <a:pathLst>
                <a:path w="571500" h="9525">
                  <a:moveTo>
                    <a:pt x="0" y="0"/>
                  </a:moveTo>
                  <a:lnTo>
                    <a:pt x="571500" y="0"/>
                  </a:lnTo>
                </a:path>
              </a:pathLst>
            </a:custGeom>
            <a:noFill/>
            <a:ln w="19050">
              <a:solidFill>
                <a:srgbClr val="1A1A1A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41020" y="2646045"/>
              <a:ext cx="138592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饭 局 上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2450" y="3267075"/>
              <a:ext cx="6953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不抢话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6260" y="3680460"/>
              <a:ext cx="145008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别人争"我说得对"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56260" y="3928110"/>
              <a:ext cx="162534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他听"谁手里有什么"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571500" y="4572000"/>
              <a:ext cx="3429000" cy="1905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550545" y="4774882"/>
              <a:ext cx="2005917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看筹码 · 不看面子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335780" y="1897380"/>
            <a:ext cx="3474720" cy="3212782"/>
            <a:chOff x="4335780" y="1897380"/>
            <a:chExt cx="3474720" cy="3212782"/>
          </a:xfrm>
        </p:grpSpPr>
        <p:sp>
          <p:nvSpPr>
            <p:cNvPr id="15" name="TextBox 15"/>
            <p:cNvSpPr txBox="1"/>
            <p:nvPr/>
          </p:nvSpPr>
          <p:spPr>
            <a:xfrm>
              <a:off x="4335780" y="1897380"/>
              <a:ext cx="643509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贰</a:t>
              </a:r>
            </a:p>
          </p:txBody>
        </p:sp>
        <p:sp>
          <p:nvSpPr>
            <p:cNvPr id="16" name="Line 16"/>
            <p:cNvSpPr/>
            <p:nvPr/>
          </p:nvSpPr>
          <p:spPr>
            <a:xfrm>
              <a:off x="4381500" y="2476500"/>
              <a:ext cx="571500" cy="9525"/>
            </a:xfrm>
            <a:custGeom>
              <a:avLst/>
              <a:gdLst/>
              <a:ahLst/>
              <a:cxnLst/>
              <a:rect l="l" t="t" r="r" b="b"/>
              <a:pathLst>
                <a:path w="571500" h="9525">
                  <a:moveTo>
                    <a:pt x="0" y="0"/>
                  </a:moveTo>
                  <a:lnTo>
                    <a:pt x="571500" y="0"/>
                  </a:lnTo>
                </a:path>
              </a:pathLst>
            </a:custGeom>
            <a:noFill/>
            <a:ln w="19050">
              <a:solidFill>
                <a:srgbClr val="1A1A1A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4351020" y="2646045"/>
              <a:ext cx="138592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会 议 里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362450" y="3267075"/>
              <a:ext cx="9144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不乱表态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366260" y="3680460"/>
              <a:ext cx="145008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别人争"谁先开口"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4366260" y="3928110"/>
              <a:ext cx="127482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他看"谁先暴露"</a:t>
              </a:r>
            </a:p>
          </p:txBody>
        </p:sp>
        <p:sp>
          <p:nvSpPr>
            <p:cNvPr id="21" name="Rectangle 21"/>
            <p:cNvSpPr/>
            <p:nvPr/>
          </p:nvSpPr>
          <p:spPr>
            <a:xfrm>
              <a:off x="4381500" y="4572000"/>
              <a:ext cx="3429000" cy="1905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4360545" y="4774882"/>
              <a:ext cx="2005917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看代价 · 不看输赢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8145780" y="1897380"/>
            <a:ext cx="3474720" cy="3212782"/>
            <a:chOff x="8145780" y="1897380"/>
            <a:chExt cx="3474720" cy="3212782"/>
          </a:xfrm>
        </p:grpSpPr>
        <p:sp>
          <p:nvSpPr>
            <p:cNvPr id="24" name="TextBox 24"/>
            <p:cNvSpPr txBox="1"/>
            <p:nvPr/>
          </p:nvSpPr>
          <p:spPr>
            <a:xfrm>
              <a:off x="8145780" y="1897380"/>
              <a:ext cx="643509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叁</a:t>
              </a:r>
            </a:p>
          </p:txBody>
        </p:sp>
        <p:sp>
          <p:nvSpPr>
            <p:cNvPr id="25" name="Line 25"/>
            <p:cNvSpPr/>
            <p:nvPr/>
          </p:nvSpPr>
          <p:spPr>
            <a:xfrm>
              <a:off x="8191500" y="2476500"/>
              <a:ext cx="571500" cy="9525"/>
            </a:xfrm>
            <a:custGeom>
              <a:avLst/>
              <a:gdLst/>
              <a:ahLst/>
              <a:cxnLst/>
              <a:rect l="l" t="t" r="r" b="b"/>
              <a:pathLst>
                <a:path w="571500" h="9525">
                  <a:moveTo>
                    <a:pt x="0" y="0"/>
                  </a:moveTo>
                  <a:lnTo>
                    <a:pt x="571500" y="0"/>
                  </a:lnTo>
                </a:path>
              </a:pathLst>
            </a:custGeom>
            <a:noFill/>
            <a:ln w="19050">
              <a:solidFill>
                <a:srgbClr val="1A1A1A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8161020" y="2646045"/>
              <a:ext cx="138592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人 群 中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172450" y="3267075"/>
              <a:ext cx="11334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不显摆关系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176260" y="3680460"/>
              <a:ext cx="145008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别人争"我认识谁"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176260" y="3928110"/>
              <a:ext cx="180060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8B8680"/>
                  </a:solidFill>
                  <a:latin typeface="Arial"/>
                  <a:ea typeface="Microsoft YaHei"/>
                  <a:cs typeface="Arial"/>
                </a:rPr>
                <a:t>他想"后面的路怎么走"</a:t>
              </a:r>
            </a:p>
          </p:txBody>
        </p:sp>
        <p:sp>
          <p:nvSpPr>
            <p:cNvPr id="30" name="Rectangle 30"/>
            <p:cNvSpPr/>
            <p:nvPr/>
          </p:nvSpPr>
          <p:spPr>
            <a:xfrm>
              <a:off x="8191500" y="4572000"/>
              <a:ext cx="3429000" cy="1905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8170545" y="4774882"/>
              <a:ext cx="2005917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看路 · 不看一口气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571500" y="5619750"/>
            <a:ext cx="11049000" cy="804862"/>
            <a:chOff x="571500" y="5619750"/>
            <a:chExt cx="11049000" cy="804862"/>
          </a:xfrm>
        </p:grpSpPr>
        <p:sp>
          <p:nvSpPr>
            <p:cNvPr id="33" name="Rectangle 33"/>
            <p:cNvSpPr/>
            <p:nvPr/>
          </p:nvSpPr>
          <p:spPr>
            <a:xfrm>
              <a:off x="571500" y="5619750"/>
              <a:ext cx="11049000" cy="7620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grpSp>
          <p:nvGrpSpPr>
            <p:cNvPr id="36" name="Group 36"/>
            <p:cNvGrpSpPr/>
            <p:nvPr/>
          </p:nvGrpSpPr>
          <p:grpSpPr>
            <a:xfrm>
              <a:off x="825500" y="5829300"/>
              <a:ext cx="177800" cy="152400"/>
              <a:chOff x="825500" y="5829300"/>
              <a:chExt cx="177800" cy="1524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825500" y="5829300"/>
                <a:ext cx="6350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52400">
                    <a:moveTo>
                      <a:pt x="63500" y="63500"/>
                    </a:moveTo>
                    <a:lnTo>
                      <a:pt x="12700" y="63500"/>
                    </a:lnTo>
                    <a:cubicBezTo>
                      <a:pt x="5686" y="63500"/>
                      <a:pt x="0" y="57814"/>
                      <a:pt x="0" y="50800"/>
                    </a:cubicBezTo>
                    <a:lnTo>
                      <a:pt x="0" y="12700"/>
                    </a:lnTo>
                    <a:cubicBezTo>
                      <a:pt x="0" y="5686"/>
                      <a:pt x="5686" y="0"/>
                      <a:pt x="12700" y="0"/>
                    </a:cubicBezTo>
                    <a:lnTo>
                      <a:pt x="50800" y="0"/>
                    </a:lnTo>
                    <a:cubicBezTo>
                      <a:pt x="57814" y="0"/>
                      <a:pt x="63500" y="5686"/>
                      <a:pt x="63500" y="12700"/>
                    </a:cubicBezTo>
                    <a:lnTo>
                      <a:pt x="63500" y="88900"/>
                    </a:lnTo>
                    <a:cubicBezTo>
                      <a:pt x="63500" y="122771"/>
                      <a:pt x="46571" y="143929"/>
                      <a:pt x="12700" y="152400"/>
                    </a:cubicBezTo>
                  </a:path>
                </a:pathLst>
              </a:custGeom>
              <a:noFill/>
              <a:ln w="14288">
                <a:solidFill>
                  <a:srgbClr val="A52A2A"/>
                </a:solidFill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939800" y="5829300"/>
                <a:ext cx="6350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52400">
                    <a:moveTo>
                      <a:pt x="63500" y="63500"/>
                    </a:moveTo>
                    <a:lnTo>
                      <a:pt x="12700" y="63500"/>
                    </a:lnTo>
                    <a:cubicBezTo>
                      <a:pt x="5686" y="63500"/>
                      <a:pt x="0" y="57814"/>
                      <a:pt x="0" y="50800"/>
                    </a:cubicBezTo>
                    <a:lnTo>
                      <a:pt x="0" y="12700"/>
                    </a:lnTo>
                    <a:cubicBezTo>
                      <a:pt x="0" y="5686"/>
                      <a:pt x="5686" y="0"/>
                      <a:pt x="12700" y="0"/>
                    </a:cubicBezTo>
                    <a:lnTo>
                      <a:pt x="50800" y="0"/>
                    </a:lnTo>
                    <a:cubicBezTo>
                      <a:pt x="57814" y="0"/>
                      <a:pt x="63500" y="5686"/>
                      <a:pt x="63500" y="12700"/>
                    </a:cubicBezTo>
                    <a:lnTo>
                      <a:pt x="63500" y="88900"/>
                    </a:lnTo>
                    <a:cubicBezTo>
                      <a:pt x="63500" y="122771"/>
                      <a:pt x="46571" y="143929"/>
                      <a:pt x="12700" y="152400"/>
                    </a:cubicBezTo>
                  </a:path>
                </a:pathLst>
              </a:custGeom>
              <a:noFill/>
              <a:ln w="14288">
                <a:solidFill>
                  <a:srgbClr val="A52A2A"/>
                </a:solidFill>
              </a:ln>
            </p:spPr>
          </p:sp>
        </p:grpSp>
        <p:sp>
          <p:nvSpPr>
            <p:cNvPr id="37" name="TextBox 37"/>
            <p:cNvSpPr txBox="1"/>
            <p:nvPr/>
          </p:nvSpPr>
          <p:spPr>
            <a:xfrm>
              <a:off x="1198245" y="5803582"/>
              <a:ext cx="341566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沉默不是空白，是在收集信息；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198245" y="6089332"/>
              <a:ext cx="5584508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退让不是无能，是不把弹药浪费在无价值的目标上。</a:t>
              </a:r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558165" y="6649402"/>
            <a:ext cx="663083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藏拙 · 五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1438477" y="6649402"/>
            <a:ext cx="195358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07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1E8"/>
          </a:solidFill>
          <a:ln>
            <a:noFill/>
          </a:ln>
        </p:spPr>
      </p:sp>
      <p:pic>
        <p:nvPicPr>
          <p:cNvPr id="3" name="Image 3"/>
          <p:cNvPicPr>
            <a:picLocks noChangeAspect="1"/>
          </p:cNvPicPr>
          <p:nvPr/>
        </p:nvPicPr>
        <p:blipFill>
          <a:blip r:embed="rId2"/>
          <a:srcRect l="21875" t="0" r="21875" b="0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4" name="Rectangle 4"/>
          <p:cNvSpPr/>
          <p:nvPr/>
        </p:nvSpPr>
        <p:spPr>
          <a:xfrm>
            <a:off x="0" y="0"/>
            <a:ext cx="8572500" cy="6858000"/>
          </a:xfrm>
          <a:prstGeom prst="rect">
            <a:avLst/>
          </a:prstGeom>
          <a:gradFill>
            <a:gsLst>
              <a:gs pos="0">
                <a:srgbClr val="F5F1E8"/>
              </a:gs>
              <a:gs pos="40000">
                <a:srgbClr val="F5F1E8">
                  <a:alpha val="95000"/>
                </a:srgbClr>
              </a:gs>
              <a:gs pos="60000">
                <a:srgbClr val="F5F1E8">
                  <a:alpha val="20000"/>
                </a:srgbClr>
              </a:gs>
              <a:gs pos="100000">
                <a:srgbClr val="F5F1E8">
                  <a:alpha val="0"/>
                </a:srgbClr>
              </a:gs>
            </a:gsLst>
            <a:lin ang="0" scaled="1"/>
          </a:gra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554355" y="711518"/>
            <a:ext cx="82296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8B8680"/>
                </a:solidFill>
                <a:latin typeface="Georgia"/>
                <a:ea typeface="KaiTi"/>
                <a:cs typeface="Georgia"/>
              </a:rPr>
              <a:t>— 史 鉴 —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9590" y="1358265"/>
            <a:ext cx="2565940" cy="6705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300" dirty="0">
                <a:solidFill>
                  <a:srgbClr val="5C5852"/>
                </a:solidFill>
                <a:latin typeface="Georgia"/>
                <a:ea typeface="KaiTi"/>
                <a:cs typeface="Georgia"/>
              </a:rPr>
              <a:t>汉 · 淮阴侯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57200" y="1695450"/>
            <a:ext cx="3402997" cy="1828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90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韩 信</a:t>
            </a:r>
          </a:p>
        </p:txBody>
      </p:sp>
      <p:sp>
        <p:nvSpPr>
          <p:cNvPr id="8" name="Rectangle 8"/>
          <p:cNvSpPr/>
          <p:nvPr/>
        </p:nvSpPr>
        <p:spPr>
          <a:xfrm>
            <a:off x="3048000" y="1905000"/>
            <a:ext cx="571500" cy="571500"/>
          </a:xfrm>
          <a:prstGeom prst="rect">
            <a:avLst/>
          </a:prstGeom>
          <a:solidFill>
            <a:srgbClr val="A52A2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3119247" y="2084070"/>
            <a:ext cx="429006" cy="4876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2400" b="1" dirty="0">
                <a:solidFill>
                  <a:srgbClr val="F5F1E8"/>
                </a:solidFill>
                <a:latin typeface="Georgia"/>
                <a:ea typeface="KaiTi"/>
                <a:cs typeface="Georgia"/>
              </a:rPr>
              <a:t>忍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6735" y="3027998"/>
            <a:ext cx="1188720" cy="3962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950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胯下之辱</a:t>
            </a:r>
          </a:p>
        </p:txBody>
      </p:sp>
      <p:sp>
        <p:nvSpPr>
          <p:cNvPr id="11" name="Line 11"/>
          <p:cNvSpPr/>
          <p:nvPr/>
        </p:nvSpPr>
        <p:spPr>
          <a:xfrm>
            <a:off x="571500" y="3409950"/>
            <a:ext cx="952500" cy="9525"/>
          </a:xfrm>
          <a:custGeom>
            <a:avLst/>
            <a:gdLst/>
            <a:ahLst/>
            <a:cxnLst/>
            <a:rect l="l" t="t" r="r" b="b"/>
            <a:pathLst>
              <a:path w="952500" h="9525">
                <a:moveTo>
                  <a:pt x="0" y="0"/>
                </a:moveTo>
                <a:lnTo>
                  <a:pt x="952500" y="0"/>
                </a:lnTo>
              </a:path>
            </a:pathLst>
          </a:custGeom>
          <a:noFill/>
          <a:ln w="19050">
            <a:solidFill>
              <a:srgbClr val="A52A2A"/>
            </a:solidFill>
          </a:ln>
        </p:spPr>
      </p:sp>
      <p:grpSp>
        <p:nvGrpSpPr>
          <p:cNvPr id="18" name="Group 18"/>
          <p:cNvGrpSpPr/>
          <p:nvPr/>
        </p:nvGrpSpPr>
        <p:grpSpPr>
          <a:xfrm>
            <a:off x="635000" y="3784282"/>
            <a:ext cx="3636010" cy="1287780"/>
            <a:chOff x="635000" y="3784282"/>
            <a:chExt cx="3636010" cy="1287780"/>
          </a:xfrm>
        </p:grpSpPr>
        <p:sp>
          <p:nvSpPr>
            <p:cNvPr id="12" name="Freeform 12"/>
            <p:cNvSpPr/>
            <p:nvPr/>
          </p:nvSpPr>
          <p:spPr>
            <a:xfrm>
              <a:off x="635000" y="38735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50"/>
                  </a:moveTo>
                  <a:cubicBezTo>
                    <a:pt x="0" y="49285"/>
                    <a:pt x="14215" y="63500"/>
                    <a:pt x="31750" y="63500"/>
                  </a:cubicBezTo>
                  <a:cubicBezTo>
                    <a:pt x="49285" y="63500"/>
                    <a:pt x="63500" y="49285"/>
                    <a:pt x="63500" y="31750"/>
                  </a:cubicBezTo>
                  <a:cubicBezTo>
                    <a:pt x="63500" y="14215"/>
                    <a:pt x="49285" y="0"/>
                    <a:pt x="31750" y="0"/>
                  </a:cubicBezTo>
                  <a:cubicBezTo>
                    <a:pt x="14215" y="0"/>
                    <a:pt x="0" y="14215"/>
                    <a:pt x="0" y="31750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855345" y="3784282"/>
              <a:ext cx="196977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1A1A1A"/>
                  </a:solidFill>
                  <a:latin typeface="Arial"/>
                  <a:ea typeface="Microsoft YaHei"/>
                  <a:cs typeface="Arial"/>
                </a:rPr>
                <a:t>不是为了歌颂屈辱</a:t>
              </a:r>
            </a:p>
          </p:txBody>
        </p:sp>
        <p:sp>
          <p:nvSpPr>
            <p:cNvPr id="14" name="Freeform 14"/>
            <p:cNvSpPr/>
            <p:nvPr/>
          </p:nvSpPr>
          <p:spPr>
            <a:xfrm>
              <a:off x="635000" y="43497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50"/>
                  </a:moveTo>
                  <a:cubicBezTo>
                    <a:pt x="0" y="49285"/>
                    <a:pt x="14215" y="63500"/>
                    <a:pt x="31750" y="63500"/>
                  </a:cubicBezTo>
                  <a:cubicBezTo>
                    <a:pt x="49285" y="63500"/>
                    <a:pt x="63500" y="49285"/>
                    <a:pt x="63500" y="31750"/>
                  </a:cubicBezTo>
                  <a:cubicBezTo>
                    <a:pt x="63500" y="14215"/>
                    <a:pt x="49285" y="0"/>
                    <a:pt x="31750" y="0"/>
                  </a:cubicBezTo>
                  <a:cubicBezTo>
                    <a:pt x="14215" y="0"/>
                    <a:pt x="0" y="14215"/>
                    <a:pt x="0" y="31750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855345" y="4260532"/>
              <a:ext cx="341566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1A1A1A"/>
                  </a:solidFill>
                  <a:latin typeface="Arial"/>
                  <a:ea typeface="Microsoft YaHei"/>
                  <a:cs typeface="Arial"/>
                </a:rPr>
                <a:t>而是没有把人生押在街头冲突里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635000" y="48260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50"/>
                  </a:moveTo>
                  <a:cubicBezTo>
                    <a:pt x="0" y="49285"/>
                    <a:pt x="14215" y="63500"/>
                    <a:pt x="31750" y="63500"/>
                  </a:cubicBezTo>
                  <a:cubicBezTo>
                    <a:pt x="49285" y="63500"/>
                    <a:pt x="63500" y="49285"/>
                    <a:pt x="63500" y="31750"/>
                  </a:cubicBezTo>
                  <a:cubicBezTo>
                    <a:pt x="63500" y="14215"/>
                    <a:pt x="49285" y="0"/>
                    <a:pt x="31750" y="0"/>
                  </a:cubicBezTo>
                  <a:cubicBezTo>
                    <a:pt x="14215" y="0"/>
                    <a:pt x="0" y="14215"/>
                    <a:pt x="0" y="31750"/>
                  </a:cubicBezTo>
                </a:path>
              </a:pathLst>
            </a:custGeom>
            <a:noFill/>
            <a:ln w="14288">
              <a:solidFill>
                <a:srgbClr val="A52A2A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855345" y="4736782"/>
              <a:ext cx="245173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1A1A1A"/>
                  </a:solidFill>
                  <a:latin typeface="Arial"/>
                  <a:ea typeface="Microsoft YaHei"/>
                  <a:cs typeface="Arial"/>
                </a:rPr>
                <a:t>小局赢了，只是出口气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71500" y="5524500"/>
            <a:ext cx="5143500" cy="709612"/>
            <a:chOff x="571500" y="5524500"/>
            <a:chExt cx="5143500" cy="709612"/>
          </a:xfrm>
        </p:grpSpPr>
        <p:sp>
          <p:nvSpPr>
            <p:cNvPr id="19" name="Rectangle 19"/>
            <p:cNvSpPr/>
            <p:nvPr/>
          </p:nvSpPr>
          <p:spPr>
            <a:xfrm>
              <a:off x="571500" y="5524500"/>
              <a:ext cx="5143500" cy="66675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</p:sp>
        <p:sp>
          <p:nvSpPr>
            <p:cNvPr id="20" name="Rectangle 20"/>
            <p:cNvSpPr/>
            <p:nvPr/>
          </p:nvSpPr>
          <p:spPr>
            <a:xfrm>
              <a:off x="571500" y="5524500"/>
              <a:ext cx="57150" cy="666750"/>
            </a:xfrm>
            <a:prstGeom prst="rect">
              <a:avLst/>
            </a:prstGeom>
            <a:solidFill>
              <a:srgbClr val="A52A2A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821055" y="5683568"/>
              <a:ext cx="1000411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C8C0AE"/>
                  </a:solidFill>
                  <a:latin typeface="Georgia"/>
                  <a:ea typeface="KaiTi"/>
                  <a:cs typeface="Georgia"/>
                </a:rPr>
                <a:t>真 正 的 赢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17245" y="5898832"/>
              <a:ext cx="2969847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F5F1E8"/>
                  </a:solidFill>
                  <a:latin typeface="Georgia"/>
                  <a:ea typeface="KaiTi"/>
                  <a:cs typeface="Georgia"/>
                </a:rPr>
                <a:t>大局赢了 · 才有翻身的资格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558165" y="6554152"/>
            <a:ext cx="663083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藏拙 · 六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438477" y="6554152"/>
            <a:ext cx="195358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08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1E8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29590" y="405765"/>
            <a:ext cx="3170806" cy="6705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300" b="1" dirty="0">
                <a:solidFill>
                  <a:srgbClr val="1A1A1A"/>
                </a:solidFill>
                <a:latin typeface="Georgia"/>
                <a:ea typeface="KaiTi"/>
                <a:cs typeface="Georgia"/>
              </a:rPr>
              <a:t>把"拙"变成盾</a:t>
            </a:r>
          </a:p>
        </p:txBody>
      </p:sp>
      <p:sp>
        <p:nvSpPr>
          <p:cNvPr id="4" name="Line 4"/>
          <p:cNvSpPr/>
          <p:nvPr/>
        </p:nvSpPr>
        <p:spPr>
          <a:xfrm>
            <a:off x="571500" y="952500"/>
            <a:ext cx="952500" cy="9525"/>
          </a:xfrm>
          <a:custGeom>
            <a:avLst/>
            <a:gdLst/>
            <a:ahLst/>
            <a:cxnLst/>
            <a:rect l="l" t="t" r="r" b="b"/>
            <a:pathLst>
              <a:path w="952500" h="9525">
                <a:moveTo>
                  <a:pt x="0" y="0"/>
                </a:moveTo>
                <a:lnTo>
                  <a:pt x="952500" y="0"/>
                </a:lnTo>
              </a:path>
            </a:pathLst>
          </a:custGeom>
          <a:noFill/>
          <a:ln w="28575">
            <a:solidFill>
              <a:srgbClr val="A52A2A"/>
            </a:solidFill>
          </a:ln>
        </p:spPr>
      </p:sp>
      <p:sp>
        <p:nvSpPr>
          <p:cNvPr id="5" name="TextBox 5"/>
          <p:cNvSpPr txBox="1"/>
          <p:nvPr/>
        </p:nvSpPr>
        <p:spPr>
          <a:xfrm>
            <a:off x="554355" y="1140142"/>
            <a:ext cx="2814352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5C5852"/>
                </a:solidFill>
                <a:latin typeface="Arial"/>
                <a:ea typeface="Microsoft YaHei"/>
                <a:cs typeface="Arial"/>
              </a:rPr>
              <a:t>表现得太"满"，反而被四面消耗</a:t>
            </a:r>
          </a:p>
        </p:txBody>
      </p:sp>
      <p:sp>
        <p:nvSpPr>
          <p:cNvPr id="6" name="Freeform 6"/>
          <p:cNvSpPr/>
          <p:nvPr/>
        </p:nvSpPr>
        <p:spPr>
          <a:xfrm>
            <a:off x="10410042" y="714375"/>
            <a:ext cx="896916" cy="857250"/>
          </a:xfrm>
          <a:custGeom>
            <a:avLst/>
            <a:gdLst/>
            <a:ahLst/>
            <a:cxnLst/>
            <a:rect l="l" t="t" r="r" b="b"/>
            <a:pathLst>
              <a:path w="896916" h="857250">
                <a:moveTo>
                  <a:pt x="448458" y="0"/>
                </a:moveTo>
                <a:cubicBezTo>
                  <a:pt x="559702" y="98421"/>
                  <a:pt x="704894" y="149665"/>
                  <a:pt x="853271" y="142875"/>
                </a:cubicBezTo>
                <a:cubicBezTo>
                  <a:pt x="896916" y="291347"/>
                  <a:pt x="878484" y="451173"/>
                  <a:pt x="802188" y="585813"/>
                </a:cubicBezTo>
                <a:cubicBezTo>
                  <a:pt x="725892" y="720453"/>
                  <a:pt x="598256" y="818395"/>
                  <a:pt x="448458" y="857250"/>
                </a:cubicBezTo>
                <a:cubicBezTo>
                  <a:pt x="298661" y="818395"/>
                  <a:pt x="171024" y="720453"/>
                  <a:pt x="94728" y="585813"/>
                </a:cubicBezTo>
                <a:cubicBezTo>
                  <a:pt x="18432" y="451173"/>
                  <a:pt x="0" y="291347"/>
                  <a:pt x="43646" y="142875"/>
                </a:cubicBezTo>
                <a:cubicBezTo>
                  <a:pt x="192023" y="149665"/>
                  <a:pt x="337214" y="98421"/>
                  <a:pt x="448458" y="0"/>
                </a:cubicBezTo>
              </a:path>
            </a:pathLst>
          </a:custGeom>
          <a:noFill/>
          <a:ln w="14288">
            <a:solidFill>
              <a:srgbClr val="A52A2A"/>
            </a:solidFill>
          </a:ln>
        </p:spPr>
      </p:sp>
      <p:grpSp>
        <p:nvGrpSpPr>
          <p:cNvPr id="13" name="Group 13"/>
          <p:cNvGrpSpPr/>
          <p:nvPr/>
        </p:nvGrpSpPr>
        <p:grpSpPr>
          <a:xfrm>
            <a:off x="571500" y="1905000"/>
            <a:ext cx="11049000" cy="581025"/>
            <a:chOff x="571500" y="1905000"/>
            <a:chExt cx="11049000" cy="581025"/>
          </a:xfrm>
        </p:grpSpPr>
        <p:sp>
          <p:nvSpPr>
            <p:cNvPr id="7" name="Line 7"/>
            <p:cNvSpPr/>
            <p:nvPr/>
          </p:nvSpPr>
          <p:spPr>
            <a:xfrm>
              <a:off x="571500" y="1905000"/>
              <a:ext cx="11049000" cy="9525"/>
            </a:xfrm>
            <a:custGeom>
              <a:avLst/>
              <a:gdLst/>
              <a:ahLst/>
              <a:cxnLst/>
              <a:rect l="l" t="t" r="r" b="b"/>
              <a:pathLst>
                <a:path w="11049000" h="9525">
                  <a:moveTo>
                    <a:pt x="0" y="0"/>
                  </a:moveTo>
                  <a:lnTo>
                    <a:pt x="11049000" y="0"/>
                  </a:lnTo>
                </a:path>
              </a:pathLst>
            </a:custGeom>
            <a:noFill/>
            <a:ln w="19050">
              <a:solidFill>
                <a:srgbClr val="1A1A1A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41045" y="2107882"/>
              <a:ext cx="100584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你的表现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694045" y="2107882"/>
              <a:ext cx="17445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A52A2A"/>
                  </a:solidFill>
                  <a:latin typeface="Georgia"/>
                  <a:ea typeface="KaiTi"/>
                  <a:cs typeface="Georgia"/>
                </a:rPr>
                <a:t>→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646545" y="2107882"/>
              <a:ext cx="100584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旁人反应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84105" y="2140268"/>
              <a:ext cx="82296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8B8680"/>
                  </a:solidFill>
                  <a:latin typeface="Georgia"/>
                  <a:ea typeface="KaiTi"/>
                  <a:cs typeface="Georgia"/>
                </a:rPr>
                <a:t>实际代价</a:t>
              </a:r>
            </a:p>
          </p:txBody>
        </p:sp>
        <p:sp>
          <p:nvSpPr>
            <p:cNvPr id="12" name="Line 12"/>
            <p:cNvSpPr/>
            <p:nvPr/>
          </p:nvSpPr>
          <p:spPr>
            <a:xfrm>
              <a:off x="571500" y="2476500"/>
              <a:ext cx="11049000" cy="9525"/>
            </a:xfrm>
            <a:custGeom>
              <a:avLst/>
              <a:gdLst/>
              <a:ahLst/>
              <a:cxnLst/>
              <a:rect l="l" t="t" r="r" b="b"/>
              <a:pathLst>
                <a:path w="11049000" h="9525">
                  <a:moveTo>
                    <a:pt x="0" y="0"/>
                  </a:moveTo>
                  <a:lnTo>
                    <a:pt x="11049000" y="0"/>
                  </a:lnTo>
                </a:path>
              </a:pathLst>
            </a:custGeom>
            <a:noFill/>
            <a:ln w="9525">
              <a:solidFill>
                <a:srgbClr val="C8C0AE"/>
              </a:solidFill>
            </a:ln>
          </p:spPr>
        </p:sp>
      </p:grpSp>
      <p:grpSp>
        <p:nvGrpSpPr>
          <p:cNvPr id="19" name="Group 19"/>
          <p:cNvGrpSpPr/>
          <p:nvPr/>
        </p:nvGrpSpPr>
        <p:grpSpPr>
          <a:xfrm>
            <a:off x="571500" y="2712720"/>
            <a:ext cx="11049000" cy="497205"/>
            <a:chOff x="571500" y="2712720"/>
            <a:chExt cx="11049000" cy="497205"/>
          </a:xfrm>
        </p:grpSpPr>
        <p:sp>
          <p:nvSpPr>
            <p:cNvPr id="14" name="TextBox 14"/>
            <p:cNvSpPr txBox="1"/>
            <p:nvPr/>
          </p:nvSpPr>
          <p:spPr>
            <a:xfrm>
              <a:off x="731520" y="2712720"/>
              <a:ext cx="138592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太 聪 明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627775" y="2793682"/>
              <a:ext cx="17445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A52A2A"/>
                  </a:solidFill>
                  <a:latin typeface="Arial"/>
                  <a:ea typeface="Microsoft YaHei"/>
                  <a:cs typeface="Arial"/>
                </a:rPr>
                <a:t>⟶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640830" y="2745105"/>
              <a:ext cx="758762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防 他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9986010" y="28422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关键信息绕着走</a:t>
              </a:r>
            </a:p>
          </p:txBody>
        </p:sp>
        <p:sp>
          <p:nvSpPr>
            <p:cNvPr id="18" name="Line 18"/>
            <p:cNvSpPr/>
            <p:nvPr/>
          </p:nvSpPr>
          <p:spPr>
            <a:xfrm>
              <a:off x="571500" y="3200400"/>
              <a:ext cx="11049000" cy="9525"/>
            </a:xfrm>
            <a:custGeom>
              <a:avLst/>
              <a:gdLst/>
              <a:ahLst/>
              <a:cxnLst/>
              <a:rect l="l" t="t" r="r" b="b"/>
              <a:pathLst>
                <a:path w="11049000" h="9525">
                  <a:moveTo>
                    <a:pt x="0" y="0"/>
                  </a:moveTo>
                  <a:lnTo>
                    <a:pt x="11049000" y="0"/>
                  </a:lnTo>
                </a:path>
              </a:pathLst>
            </a:custGeom>
            <a:noFill/>
            <a:ln w="9525">
              <a:solidFill>
                <a:srgbClr val="C8C0AE"/>
              </a:solidFill>
              <a:custDash>
                <a:ds d="300000" sp="300000"/>
              </a:custDash>
            </a:ln>
          </p:spPr>
        </p:sp>
      </p:grpSp>
      <p:grpSp>
        <p:nvGrpSpPr>
          <p:cNvPr id="25" name="Group 25"/>
          <p:cNvGrpSpPr/>
          <p:nvPr/>
        </p:nvGrpSpPr>
        <p:grpSpPr>
          <a:xfrm>
            <a:off x="571500" y="3474720"/>
            <a:ext cx="11049000" cy="497205"/>
            <a:chOff x="571500" y="3474720"/>
            <a:chExt cx="11049000" cy="497205"/>
          </a:xfrm>
        </p:grpSpPr>
        <p:sp>
          <p:nvSpPr>
            <p:cNvPr id="20" name="TextBox 20"/>
            <p:cNvSpPr txBox="1"/>
            <p:nvPr/>
          </p:nvSpPr>
          <p:spPr>
            <a:xfrm>
              <a:off x="731520" y="3474720"/>
              <a:ext cx="138592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太 强 势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627775" y="3555682"/>
              <a:ext cx="17445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A52A2A"/>
                  </a:solidFill>
                  <a:latin typeface="Arial"/>
                  <a:ea typeface="Microsoft YaHei"/>
                  <a:cs typeface="Arial"/>
                </a:rPr>
                <a:t>⟶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640830" y="3507105"/>
              <a:ext cx="758762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躲 他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986010" y="36042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没人愿意主动靠近</a:t>
              </a:r>
            </a:p>
          </p:txBody>
        </p:sp>
        <p:sp>
          <p:nvSpPr>
            <p:cNvPr id="24" name="Line 24"/>
            <p:cNvSpPr/>
            <p:nvPr/>
          </p:nvSpPr>
          <p:spPr>
            <a:xfrm>
              <a:off x="571500" y="3962400"/>
              <a:ext cx="11049000" cy="9525"/>
            </a:xfrm>
            <a:custGeom>
              <a:avLst/>
              <a:gdLst/>
              <a:ahLst/>
              <a:cxnLst/>
              <a:rect l="l" t="t" r="r" b="b"/>
              <a:pathLst>
                <a:path w="11049000" h="9525">
                  <a:moveTo>
                    <a:pt x="0" y="0"/>
                  </a:moveTo>
                  <a:lnTo>
                    <a:pt x="11049000" y="0"/>
                  </a:lnTo>
                </a:path>
              </a:pathLst>
            </a:custGeom>
            <a:noFill/>
            <a:ln w="9525">
              <a:solidFill>
                <a:srgbClr val="C8C0AE"/>
              </a:solidFill>
              <a:custDash>
                <a:ds d="300000" sp="300000"/>
              </a:custDash>
            </a:ln>
          </p:spPr>
        </p:sp>
      </p:grpSp>
      <p:grpSp>
        <p:nvGrpSpPr>
          <p:cNvPr id="31" name="Group 31"/>
          <p:cNvGrpSpPr/>
          <p:nvPr/>
        </p:nvGrpSpPr>
        <p:grpSpPr>
          <a:xfrm>
            <a:off x="571500" y="4236720"/>
            <a:ext cx="11049000" cy="497205"/>
            <a:chOff x="571500" y="4236720"/>
            <a:chExt cx="11049000" cy="497205"/>
          </a:xfrm>
        </p:grpSpPr>
        <p:sp>
          <p:nvSpPr>
            <p:cNvPr id="26" name="TextBox 26"/>
            <p:cNvSpPr txBox="1"/>
            <p:nvPr/>
          </p:nvSpPr>
          <p:spPr>
            <a:xfrm>
              <a:off x="731520" y="4236720"/>
              <a:ext cx="138592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太 急 切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5627775" y="4317682"/>
              <a:ext cx="17445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A52A2A"/>
                  </a:solidFill>
                  <a:latin typeface="Arial"/>
                  <a:ea typeface="Microsoft YaHei"/>
                  <a:cs typeface="Arial"/>
                </a:rPr>
                <a:t>⟶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640830" y="4269105"/>
              <a:ext cx="758762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压 价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986010" y="43662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资源方知道你必须接</a:t>
              </a:r>
            </a:p>
          </p:txBody>
        </p:sp>
        <p:sp>
          <p:nvSpPr>
            <p:cNvPr id="30" name="Line 30"/>
            <p:cNvSpPr/>
            <p:nvPr/>
          </p:nvSpPr>
          <p:spPr>
            <a:xfrm>
              <a:off x="571500" y="4724400"/>
              <a:ext cx="11049000" cy="9525"/>
            </a:xfrm>
            <a:custGeom>
              <a:avLst/>
              <a:gdLst/>
              <a:ahLst/>
              <a:cxnLst/>
              <a:rect l="l" t="t" r="r" b="b"/>
              <a:pathLst>
                <a:path w="11049000" h="9525">
                  <a:moveTo>
                    <a:pt x="0" y="0"/>
                  </a:moveTo>
                  <a:lnTo>
                    <a:pt x="11049000" y="0"/>
                  </a:lnTo>
                </a:path>
              </a:pathLst>
            </a:custGeom>
            <a:noFill/>
            <a:ln w="9525">
              <a:solidFill>
                <a:srgbClr val="C8C0AE"/>
              </a:solidFill>
              <a:custDash>
                <a:ds d="300000" sp="300000"/>
              </a:custDash>
            </a:ln>
          </p:spPr>
        </p:sp>
      </p:grpSp>
      <p:grpSp>
        <p:nvGrpSpPr>
          <p:cNvPr id="37" name="Group 37"/>
          <p:cNvGrpSpPr/>
          <p:nvPr/>
        </p:nvGrpSpPr>
        <p:grpSpPr>
          <a:xfrm>
            <a:off x="571500" y="4998720"/>
            <a:ext cx="11197590" cy="497205"/>
            <a:chOff x="571500" y="4998720"/>
            <a:chExt cx="11197590" cy="497205"/>
          </a:xfrm>
        </p:grpSpPr>
        <p:sp>
          <p:nvSpPr>
            <p:cNvPr id="32" name="TextBox 32"/>
            <p:cNvSpPr txBox="1"/>
            <p:nvPr/>
          </p:nvSpPr>
          <p:spPr>
            <a:xfrm>
              <a:off x="731520" y="4998720"/>
              <a:ext cx="138592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太 想 赢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5627775" y="5079682"/>
              <a:ext cx="17445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A52A2A"/>
                  </a:solidFill>
                  <a:latin typeface="Arial"/>
                  <a:ea typeface="Microsoft YaHei"/>
                  <a:cs typeface="Arial"/>
                </a:rPr>
                <a:t>⟶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640830" y="5031105"/>
              <a:ext cx="1157478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1A1A1A"/>
                  </a:solidFill>
                  <a:latin typeface="Georgia"/>
                  <a:ea typeface="KaiTi"/>
                  <a:cs typeface="Georgia"/>
                </a:rPr>
                <a:t>拖 入 局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9986010" y="512826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5C5852"/>
                  </a:solidFill>
                  <a:latin typeface="Arial"/>
                  <a:ea typeface="Microsoft YaHei"/>
                  <a:cs typeface="Arial"/>
                </a:rPr>
                <a:t>对手用你的胜负心牵你</a:t>
              </a:r>
            </a:p>
          </p:txBody>
        </p:sp>
        <p:sp>
          <p:nvSpPr>
            <p:cNvPr id="36" name="Line 36"/>
            <p:cNvSpPr/>
            <p:nvPr/>
          </p:nvSpPr>
          <p:spPr>
            <a:xfrm>
              <a:off x="571500" y="5486400"/>
              <a:ext cx="11049000" cy="9525"/>
            </a:xfrm>
            <a:custGeom>
              <a:avLst/>
              <a:gdLst/>
              <a:ahLst/>
              <a:cxnLst/>
              <a:rect l="l" t="t" r="r" b="b"/>
              <a:pathLst>
                <a:path w="11049000" h="9525">
                  <a:moveTo>
                    <a:pt x="0" y="0"/>
                  </a:moveTo>
                  <a:lnTo>
                    <a:pt x="11049000" y="0"/>
                  </a:lnTo>
                </a:path>
              </a:pathLst>
            </a:custGeom>
            <a:noFill/>
            <a:ln w="19050">
              <a:solidFill>
                <a:srgbClr val="1A1A1A"/>
              </a:solidFill>
            </a:ln>
          </p:spPr>
        </p:sp>
      </p:grpSp>
      <p:sp>
        <p:nvSpPr>
          <p:cNvPr id="38" name="TextBox 38"/>
          <p:cNvSpPr txBox="1"/>
          <p:nvPr/>
        </p:nvSpPr>
        <p:spPr>
          <a:xfrm>
            <a:off x="3490508" y="6108382"/>
            <a:ext cx="5210985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dirty="0">
                <a:solidFill>
                  <a:srgbClr val="5C5852"/>
                </a:solidFill>
                <a:latin typeface="Georgia"/>
                <a:ea typeface="KaiTi"/>
                <a:cs typeface="Georgia"/>
              </a:rPr>
              <a:t>慢一点 · 钝一点 · 淡一点 — 反而减少无谓的消耗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58165" y="6554152"/>
            <a:ext cx="663083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藏拙 · 七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438477" y="6554152"/>
            <a:ext cx="195358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dirty="0">
                <a:solidFill>
                  <a:srgbClr val="8B8680"/>
                </a:solidFill>
                <a:latin typeface="Arial"/>
                <a:ea typeface="Microsoft YaHei"/>
                <a:cs typeface="Arial"/>
              </a:rPr>
              <a:t>09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